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0"/>
  </p:notesMasterIdLst>
  <p:handoutMasterIdLst>
    <p:handoutMasterId r:id="rId41"/>
  </p:handoutMasterIdLst>
  <p:sldIdLst>
    <p:sldId id="258" r:id="rId2"/>
    <p:sldId id="260" r:id="rId3"/>
    <p:sldId id="271" r:id="rId4"/>
    <p:sldId id="272" r:id="rId5"/>
    <p:sldId id="273" r:id="rId6"/>
    <p:sldId id="274" r:id="rId7"/>
    <p:sldId id="275" r:id="rId8"/>
    <p:sldId id="276" r:id="rId9"/>
    <p:sldId id="278" r:id="rId10"/>
    <p:sldId id="277" r:id="rId11"/>
    <p:sldId id="279" r:id="rId12"/>
    <p:sldId id="280" r:id="rId13"/>
    <p:sldId id="283" r:id="rId14"/>
    <p:sldId id="281" r:id="rId15"/>
    <p:sldId id="284" r:id="rId16"/>
    <p:sldId id="285" r:id="rId17"/>
    <p:sldId id="286" r:id="rId18"/>
    <p:sldId id="287" r:id="rId19"/>
    <p:sldId id="288" r:id="rId20"/>
    <p:sldId id="289" r:id="rId21"/>
    <p:sldId id="291" r:id="rId22"/>
    <p:sldId id="292" r:id="rId23"/>
    <p:sldId id="293" r:id="rId24"/>
    <p:sldId id="294" r:id="rId25"/>
    <p:sldId id="295" r:id="rId26"/>
    <p:sldId id="296" r:id="rId27"/>
    <p:sldId id="297" r:id="rId28"/>
    <p:sldId id="298" r:id="rId29"/>
    <p:sldId id="299" r:id="rId30"/>
    <p:sldId id="300" r:id="rId31"/>
    <p:sldId id="302" r:id="rId32"/>
    <p:sldId id="301" r:id="rId33"/>
    <p:sldId id="304" r:id="rId34"/>
    <p:sldId id="305" r:id="rId35"/>
    <p:sldId id="306" r:id="rId36"/>
    <p:sldId id="307" r:id="rId37"/>
    <p:sldId id="308" r:id="rId38"/>
    <p:sldId id="309" r:id="rId39"/>
  </p:sldIdLst>
  <p:sldSz cx="12192000" cy="6858000"/>
  <p:notesSz cx="6858000" cy="9144000"/>
  <p:defaultTextStyle>
    <a:defPPr rtl="0"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5" d="100"/>
          <a:sy n="75" d="100"/>
        </p:scale>
        <p:origin x="82" y="30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280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1497C705-0B27-4B2C-A0B6-2F37F60E2345}" type="datetime1">
              <a:rPr lang="pt-BR" smtClean="0"/>
              <a:t>26/11/2018</a:t>
            </a:fld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B2977E94-A6AB-4E02-8E43-E89F9CF4757F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5425838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02C16C76-3268-419C-9ACB-698BE449BC17}" type="datetime1">
              <a:rPr lang="pt-BR" smtClean="0"/>
              <a:t>26/11/2018</a:t>
            </a:fld>
            <a:endParaRPr lang="pt-BR" dirty="0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BR" dirty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 dirty="0"/>
              <a:t>Clique para editar o texto Mestre</a:t>
            </a:r>
          </a:p>
          <a:p>
            <a:pPr lvl="1" rtl="0"/>
            <a:r>
              <a:rPr lang="pt-BR" dirty="0"/>
              <a:t>Segundo nível</a:t>
            </a:r>
          </a:p>
          <a:p>
            <a:pPr lvl="2" rtl="0"/>
            <a:r>
              <a:rPr lang="pt-BR" dirty="0"/>
              <a:t>Terceiro nível</a:t>
            </a:r>
          </a:p>
          <a:p>
            <a:pPr lvl="3" rtl="0"/>
            <a:r>
              <a:rPr lang="pt-BR" dirty="0"/>
              <a:t>Quarto nível</a:t>
            </a:r>
          </a:p>
          <a:p>
            <a:pPr lvl="4" rtl="0"/>
            <a:r>
              <a:rPr lang="pt-BR" dirty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ED491D0-8E1B-49C7-849B-A28568D94497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2632588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pt-BR" smtClean="0"/>
              <a:t>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486756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pt-BR" smtClean="0"/>
              <a:t>10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140359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pt-BR" smtClean="0"/>
              <a:t>11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230311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pt-BR" smtClean="0"/>
              <a:t>12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444380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pt-BR" smtClean="0"/>
              <a:t>13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611160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pt-BR" smtClean="0"/>
              <a:t>14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27323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pt-BR" smtClean="0"/>
              <a:t>15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002176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pt-BR" smtClean="0"/>
              <a:t>16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3771373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pt-BR" smtClean="0"/>
              <a:t>17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746408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pt-BR" smtClean="0"/>
              <a:t>18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3781350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pt-BR" smtClean="0"/>
              <a:t>19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938146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pt-BR" smtClean="0"/>
              <a:t>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486333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pt-BR" smtClean="0"/>
              <a:t>20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5702371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pt-BR" smtClean="0"/>
              <a:t>21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1398681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pt-BR" smtClean="0"/>
              <a:t>22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023750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pt-BR" smtClean="0"/>
              <a:t>23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641902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pt-BR" smtClean="0"/>
              <a:t>24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3441405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pt-BR" smtClean="0"/>
              <a:t>25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3595431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pt-BR" smtClean="0"/>
              <a:t>26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2101284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pt-BR" smtClean="0"/>
              <a:t>27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0472755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pt-BR" smtClean="0"/>
              <a:t>28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9333456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pt-BR" smtClean="0"/>
              <a:t>29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367901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pt-BR" smtClean="0"/>
              <a:t>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257605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pt-BR" smtClean="0"/>
              <a:t>30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9711743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pt-BR" smtClean="0"/>
              <a:t>31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3011893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pt-BR" smtClean="0"/>
              <a:t>32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066410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pt-BR" smtClean="0"/>
              <a:t>33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6258669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pt-BR" smtClean="0"/>
              <a:t>34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7617755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pt-BR" smtClean="0"/>
              <a:t>35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7366771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pt-BR" smtClean="0"/>
              <a:t>36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52920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pt-BR" smtClean="0"/>
              <a:t>37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733984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pt-BR" smtClean="0"/>
              <a:t>38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48288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pt-BR" smtClean="0"/>
              <a:t>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447614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pt-BR" smtClean="0"/>
              <a:t>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507653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pt-BR" smtClean="0"/>
              <a:t>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846814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pt-BR" smtClean="0"/>
              <a:t>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230463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pt-BR" smtClean="0"/>
              <a:t>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838503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pt-BR" smtClean="0"/>
              <a:t>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328243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/>
          <p:cNvSpPr/>
          <p:nvPr/>
        </p:nvSpPr>
        <p:spPr>
          <a:xfrm>
            <a:off x="2832533" y="1371600"/>
            <a:ext cx="9359467" cy="2971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10" name="Retângulo 9"/>
          <p:cNvSpPr/>
          <p:nvPr/>
        </p:nvSpPr>
        <p:spPr>
          <a:xfrm>
            <a:off x="2832533" y="4462272"/>
            <a:ext cx="9359467" cy="10332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 bwMode="black">
          <a:xfrm>
            <a:off x="3175199" y="1943842"/>
            <a:ext cx="8500062" cy="2387600"/>
          </a:xfrm>
        </p:spPr>
        <p:txBody>
          <a:bodyPr rtlCol="0" anchor="b"/>
          <a:lstStyle>
            <a:lvl1pPr algn="l">
              <a:lnSpc>
                <a:spcPct val="90000"/>
              </a:lnSpc>
              <a:defRPr sz="6000" b="1">
                <a:solidFill>
                  <a:schemeClr val="tx1"/>
                </a:solidFill>
              </a:defRPr>
            </a:lvl1pPr>
          </a:lstStyle>
          <a:p>
            <a:pPr rtl="0"/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3175199" y="4538659"/>
            <a:ext cx="8500062" cy="865321"/>
          </a:xfrm>
        </p:spPr>
        <p:txBody>
          <a:bodyPr rtlCol="0"/>
          <a:lstStyle>
            <a:lvl1pPr marL="0" indent="0" algn="l">
              <a:spcBef>
                <a:spcPts val="0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/>
              <a:t>Clique para editar o estilo do subtítulo Mestre</a:t>
            </a:r>
            <a:endParaRPr lang="pt-BR" dirty="0"/>
          </a:p>
        </p:txBody>
      </p:sp>
      <p:sp>
        <p:nvSpPr>
          <p:cNvPr id="11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rtl="0"/>
            <a:fld id="{95C5A32F-B11B-4198-BF1F-469846FED3C7}" type="datetime1">
              <a:rPr lang="pt-BR" smtClean="0"/>
              <a:t>26/11/2018</a:t>
            </a:fld>
            <a:endParaRPr lang="pt-BR" dirty="0"/>
          </a:p>
        </p:txBody>
      </p:sp>
      <p:sp>
        <p:nvSpPr>
          <p:cNvPr id="12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rtl="0"/>
            <a:endParaRPr lang="pt-BR" dirty="0"/>
          </a:p>
        </p:txBody>
      </p:sp>
      <p:sp>
        <p:nvSpPr>
          <p:cNvPr id="13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rtl="0"/>
            <a:fld id="{BD266BE7-899D-4075-917F-DBDE33B6B692}" type="slidenum">
              <a:rPr lang="pt-BR" smtClean="0"/>
              <a:pPr rtl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47549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pt-BR"/>
              <a:t>Editar estilos de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B67A22F-C3BC-48E4-B7E8-42FF755270F7}" type="datetime1">
              <a:rPr lang="pt-BR" smtClean="0"/>
              <a:t>26/11/2018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D266BE7-899D-4075-917F-DBDE33B6B692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64405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/>
          <p:cNvSpPr/>
          <p:nvPr/>
        </p:nvSpPr>
        <p:spPr>
          <a:xfrm rot="5400000">
            <a:off x="8267671" y="3370131"/>
            <a:ext cx="6858000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 rot="5400000">
            <a:off x="7523375" y="2743540"/>
            <a:ext cx="6857433" cy="1371487"/>
          </a:xfrm>
          <a:prstGeom prst="rect">
            <a:avLst/>
          </a:prstGeom>
        </p:spPr>
      </p:pic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10266348" y="462249"/>
            <a:ext cx="1370886" cy="5714714"/>
          </a:xfrm>
        </p:spPr>
        <p:txBody>
          <a:bodyPr vert="eaVert" rtlCol="0"/>
          <a:lstStyle/>
          <a:p>
            <a:pPr rtl="0"/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378199" y="462249"/>
            <a:ext cx="9693088" cy="5714714"/>
          </a:xfrm>
        </p:spPr>
        <p:txBody>
          <a:bodyPr vert="eaVert" rtlCol="0"/>
          <a:lstStyle/>
          <a:p>
            <a:pPr lvl="0" rtl="0"/>
            <a:r>
              <a:rPr lang="pt-BR"/>
              <a:t>Editar estilos de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378199" y="6356350"/>
            <a:ext cx="1971947" cy="365125"/>
          </a:xfrm>
        </p:spPr>
        <p:txBody>
          <a:bodyPr rtlCol="0"/>
          <a:lstStyle/>
          <a:p>
            <a:pPr rtl="0"/>
            <a:fld id="{73714531-8DEC-48B8-86EE-2A681EAAF7C9}" type="datetime1">
              <a:rPr lang="pt-BR" smtClean="0"/>
              <a:t>26/11/2018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2382374" y="6356350"/>
            <a:ext cx="5687786" cy="365125"/>
          </a:xfrm>
        </p:spPr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8102389" y="6356350"/>
            <a:ext cx="1968898" cy="365125"/>
          </a:xfrm>
        </p:spPr>
        <p:txBody>
          <a:bodyPr rtlCol="0"/>
          <a:lstStyle/>
          <a:p>
            <a:pPr rtl="0"/>
            <a:fld id="{BD266BE7-899D-4075-917F-DBDE33B6B692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29411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pt-BR"/>
              <a:t>Editar estilos de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46F6B80-9E6F-448B-8FB9-CC2D43432C75}" type="datetime1">
              <a:rPr lang="pt-BR" smtClean="0"/>
              <a:t>26/11/2018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D266BE7-899D-4075-917F-DBDE33B6B692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413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ção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3502152" y="-20637"/>
            <a:ext cx="7315200" cy="434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9" name="Retângulo 8"/>
          <p:cNvSpPr/>
          <p:nvPr/>
        </p:nvSpPr>
        <p:spPr>
          <a:xfrm>
            <a:off x="3502152" y="4462272"/>
            <a:ext cx="7315200" cy="17190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 bwMode="black">
          <a:xfrm>
            <a:off x="3838015" y="658346"/>
            <a:ext cx="6597464" cy="3664417"/>
          </a:xfrm>
        </p:spPr>
        <p:txBody>
          <a:bodyPr rtlCol="0" anchor="b">
            <a:normAutofit/>
          </a:bodyPr>
          <a:lstStyle>
            <a:lvl1pPr>
              <a:lnSpc>
                <a:spcPct val="90000"/>
              </a:lnSpc>
              <a:defRPr sz="5000" b="1">
                <a:solidFill>
                  <a:schemeClr val="tx1"/>
                </a:solidFill>
              </a:defRPr>
            </a:lvl1pPr>
          </a:lstStyle>
          <a:p>
            <a:pPr rtl="0"/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3838014" y="4589463"/>
            <a:ext cx="6597465" cy="1500187"/>
          </a:xfrm>
        </p:spPr>
        <p:txBody>
          <a:bodyPr rtlCol="0"/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rtl="0"/>
            <a:fld id="{20626DB6-73AF-4FDF-B195-79784B91542F}" type="datetime1">
              <a:rPr lang="pt-BR" smtClean="0"/>
              <a:t>26/11/2018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rtl="0"/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rtl="0"/>
            <a:fld id="{BD266BE7-899D-4075-917F-DBDE33B6B692}" type="slidenum">
              <a:rPr lang="pt-BR" smtClean="0"/>
              <a:pPr rtl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82452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i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1280160" y="2194560"/>
            <a:ext cx="4489704" cy="3986784"/>
          </a:xfrm>
        </p:spPr>
        <p:txBody>
          <a:bodyPr rtlCol="0"/>
          <a:lstStyle/>
          <a:p>
            <a:pPr lvl="0" rtl="0"/>
            <a:r>
              <a:rPr lang="pt-BR"/>
              <a:t>Editar estilos de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415368" y="2194560"/>
            <a:ext cx="4493424" cy="3986784"/>
          </a:xfrm>
        </p:spPr>
        <p:txBody>
          <a:bodyPr rtlCol="0"/>
          <a:lstStyle/>
          <a:p>
            <a:pPr lvl="0" rtl="0"/>
            <a:r>
              <a:rPr lang="pt-BR"/>
              <a:t>Editar estilos de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D4A3D2D-6C83-404E-95BB-08FFBA12B83C}" type="datetime1">
              <a:rPr lang="pt-BR" smtClean="0"/>
              <a:t>26/11/2018</a:t>
            </a:fld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D266BE7-899D-4075-917F-DBDE33B6B692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01040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280160" y="1828456"/>
            <a:ext cx="4489704" cy="830695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1280160" y="2743194"/>
            <a:ext cx="4489704" cy="3433769"/>
          </a:xfrm>
        </p:spPr>
        <p:txBody>
          <a:bodyPr rtlCol="0"/>
          <a:lstStyle/>
          <a:p>
            <a:pPr lvl="0" rtl="0"/>
            <a:r>
              <a:rPr lang="pt-BR"/>
              <a:t>Editar estilos de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419088" y="1828456"/>
            <a:ext cx="4489704" cy="830695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419088" y="2743194"/>
            <a:ext cx="4489704" cy="3433769"/>
          </a:xfrm>
        </p:spPr>
        <p:txBody>
          <a:bodyPr rtlCol="0"/>
          <a:lstStyle/>
          <a:p>
            <a:pPr lvl="0" rtl="0"/>
            <a:r>
              <a:rPr lang="pt-BR"/>
              <a:t>Editar estilos de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E0CAF06-696A-47FC-BABB-83546C66321C}" type="datetime1">
              <a:rPr lang="pt-BR" smtClean="0"/>
              <a:t>26/11/2018</a:t>
            </a:fld>
            <a:endParaRPr lang="pt-BR" dirty="0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9" name="Espaço Reservado para o Número do Slid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D266BE7-899D-4075-917F-DBDE33B6B692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61286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46C12C1-AEEC-4CE3-B8FE-F54DE778788F}" type="datetime1">
              <a:rPr lang="pt-BR" smtClean="0"/>
              <a:t>26/11/2018</a:t>
            </a:fld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D266BE7-899D-4075-917F-DBDE33B6B692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41611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5D6D4D7-957E-4FFD-A684-B2032D1A8654}" type="datetime1">
              <a:rPr lang="pt-BR" smtClean="0"/>
              <a:t>26/11/2018</a:t>
            </a:fld>
            <a:endParaRPr lang="pt-BR" dirty="0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D266BE7-899D-4075-917F-DBDE33B6B692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30296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 anchor="ctr">
            <a:normAutofit/>
          </a:bodyPr>
          <a:lstStyle>
            <a:lvl1pPr>
              <a:defRPr sz="3000"/>
            </a:lvl1pPr>
          </a:lstStyle>
          <a:p>
            <a:pPr rtl="0"/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4" name="Espaço Reservado para Texto 2"/>
          <p:cNvSpPr>
            <a:spLocks noGrp="1"/>
          </p:cNvSpPr>
          <p:nvPr>
            <p:ph type="body" sz="half" idx="2"/>
          </p:nvPr>
        </p:nvSpPr>
        <p:spPr>
          <a:xfrm>
            <a:off x="1291818" y="2465294"/>
            <a:ext cx="3834874" cy="3711669"/>
          </a:xfrm>
        </p:spPr>
        <p:txBody>
          <a:bodyPr rtlCol="0">
            <a:normAutofit/>
          </a:bodyPr>
          <a:lstStyle>
            <a:lvl1pPr marL="0" indent="0">
              <a:spcBef>
                <a:spcPts val="1500"/>
              </a:spcBef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/>
              <a:t>Editar estilos de texto Mestre</a:t>
            </a:r>
          </a:p>
        </p:txBody>
      </p:sp>
      <p:sp>
        <p:nvSpPr>
          <p:cNvPr id="3" name="Espaço Reservado para Conteúdo 3"/>
          <p:cNvSpPr>
            <a:spLocks noGrp="1"/>
          </p:cNvSpPr>
          <p:nvPr>
            <p:ph idx="1"/>
          </p:nvPr>
        </p:nvSpPr>
        <p:spPr>
          <a:xfrm>
            <a:off x="5518897" y="2465294"/>
            <a:ext cx="5174504" cy="3711669"/>
          </a:xfrm>
        </p:spPr>
        <p:txBody>
          <a:bodyPr rtlCol="0"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pt-BR"/>
              <a:t>Editar estilos de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C18B4DD-D571-4693-9866-45333624F2E8}" type="datetime1">
              <a:rPr lang="pt-BR" smtClean="0"/>
              <a:t>26/11/2018</a:t>
            </a:fld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D266BE7-899D-4075-917F-DBDE33B6B692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14742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 anchor="ctr">
            <a:normAutofit/>
          </a:bodyPr>
          <a:lstStyle>
            <a:lvl1pPr>
              <a:defRPr sz="3000"/>
            </a:lvl1pPr>
          </a:lstStyle>
          <a:p>
            <a:pPr rtl="0"/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291819" y="2465293"/>
            <a:ext cx="3834874" cy="3711669"/>
          </a:xfrm>
        </p:spPr>
        <p:txBody>
          <a:bodyPr rtlCol="0">
            <a:normAutofit/>
          </a:bodyPr>
          <a:lstStyle>
            <a:lvl1pPr marL="0" indent="0"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/>
              <a:t>Editar estilos de texto Mestre</a:t>
            </a:r>
          </a:p>
        </p:txBody>
      </p:sp>
      <p:sp>
        <p:nvSpPr>
          <p:cNvPr id="3" name="Espaço Reservado para Imagem 2" descr="Um espaço reservado vazio para adicionar uma imagem. Clique no espaço reservado e selecione a imagem que você deseja adicionar"/>
          <p:cNvSpPr>
            <a:spLocks noGrp="1"/>
          </p:cNvSpPr>
          <p:nvPr>
            <p:ph type="pic" idx="1"/>
          </p:nvPr>
        </p:nvSpPr>
        <p:spPr>
          <a:xfrm>
            <a:off x="5518896" y="1828456"/>
            <a:ext cx="5389895" cy="5029544"/>
          </a:xfrm>
        </p:spPr>
        <p:txBody>
          <a:bodyPr tIns="1371600" rtlCol="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C1B094A-3F7C-4AB4-B88E-1616BDFB30F3}" type="datetime1">
              <a:rPr lang="pt-BR" smtClean="0"/>
              <a:t>26/11/2018</a:t>
            </a:fld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D266BE7-899D-4075-917F-DBDE33B6B692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61366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/>
          <p:cNvSpPr/>
          <p:nvPr/>
        </p:nvSpPr>
        <p:spPr>
          <a:xfrm>
            <a:off x="0" y="347472"/>
            <a:ext cx="12188952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0" y="457200"/>
            <a:ext cx="12188952" cy="1371257"/>
          </a:xfrm>
          <a:prstGeom prst="rect">
            <a:avLst/>
          </a:prstGeom>
        </p:spPr>
      </p:pic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 bwMode="black">
          <a:xfrm>
            <a:off x="1280160" y="466343"/>
            <a:ext cx="9628632" cy="1362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pt-BR" dirty="0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280160" y="2190749"/>
            <a:ext cx="9628632" cy="39862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pt-BR" dirty="0"/>
              <a:t>Clique para editar o texto Mestre</a:t>
            </a:r>
          </a:p>
          <a:p>
            <a:pPr lvl="1" rtl="0"/>
            <a:r>
              <a:rPr lang="pt-BR" dirty="0"/>
              <a:t>Segundo nível</a:t>
            </a:r>
          </a:p>
          <a:p>
            <a:pPr lvl="2" rtl="0"/>
            <a:r>
              <a:rPr lang="pt-BR" dirty="0"/>
              <a:t>Terceiro nível</a:t>
            </a:r>
          </a:p>
          <a:p>
            <a:pPr lvl="3" rtl="0"/>
            <a:r>
              <a:rPr lang="pt-BR" dirty="0"/>
              <a:t>Quarto nível</a:t>
            </a:r>
          </a:p>
          <a:p>
            <a:pPr lvl="4" rtl="0"/>
            <a:r>
              <a:rPr lang="pt-BR" dirty="0"/>
              <a:t>Quinto nível</a:t>
            </a:r>
          </a:p>
          <a:p>
            <a:pPr lvl="5" rtl="0"/>
            <a:r>
              <a:rPr lang="pt-BR" dirty="0"/>
              <a:t>Sexto</a:t>
            </a:r>
          </a:p>
          <a:p>
            <a:pPr lvl="6" rtl="0"/>
            <a:r>
              <a:rPr lang="pt-BR" dirty="0"/>
              <a:t>Sétimo</a:t>
            </a:r>
          </a:p>
          <a:p>
            <a:pPr lvl="7" rtl="0"/>
            <a:r>
              <a:rPr lang="pt-BR" dirty="0"/>
              <a:t>Oitavo</a:t>
            </a:r>
          </a:p>
          <a:p>
            <a:pPr lvl="8" rtl="0"/>
            <a:r>
              <a:rPr lang="pt-BR" dirty="0"/>
              <a:t>Nono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1280160" y="6356350"/>
            <a:ext cx="19719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/>
                </a:solidFill>
              </a:defRPr>
            </a:lvl1pPr>
          </a:lstStyle>
          <a:p>
            <a:pPr rtl="0"/>
            <a:fld id="{7577AC4E-A065-4165-9720-156E6C8028D0}" type="datetime1">
              <a:rPr lang="pt-BR" smtClean="0"/>
              <a:t>26/11/2018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252107" y="6356350"/>
            <a:ext cx="56877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/>
                </a:solidFill>
              </a:defRPr>
            </a:lvl1pPr>
          </a:lstStyle>
          <a:p>
            <a:pPr rtl="0"/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939894" y="6356350"/>
            <a:ext cx="19688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/>
                </a:solidFill>
              </a:defRPr>
            </a:lvl1pPr>
          </a:lstStyle>
          <a:p>
            <a:pPr rtl="0"/>
            <a:fld id="{BD266BE7-899D-4075-917F-DBDE33B6B692}" type="slidenum">
              <a:rPr lang="pt-BR" smtClean="0"/>
              <a:pPr rtl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71921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5000"/>
        </a:lnSpc>
        <a:spcBef>
          <a:spcPct val="0"/>
        </a:spcBef>
        <a:buNone/>
        <a:defRPr sz="30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500"/>
        </a:spcBef>
        <a:buFont typeface="Wingdings" panose="05000000000000000000" pitchFamily="2" charset="2"/>
        <a:buChar char="§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png"/><Relationship Id="rId3" Type="http://schemas.openxmlformats.org/officeDocument/2006/relationships/image" Target="../media/image23.png"/><Relationship Id="rId7" Type="http://schemas.openxmlformats.org/officeDocument/2006/relationships/image" Target="../media/image35.png"/><Relationship Id="rId12" Type="http://schemas.openxmlformats.org/officeDocument/2006/relationships/image" Target="../media/image40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5" Type="http://schemas.openxmlformats.org/officeDocument/2006/relationships/image" Target="../media/image4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Relationship Id="rId14" Type="http://schemas.openxmlformats.org/officeDocument/2006/relationships/image" Target="../media/image4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5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54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11" Type="http://schemas.openxmlformats.org/officeDocument/2006/relationships/image" Target="../media/image53.png"/><Relationship Id="rId5" Type="http://schemas.openxmlformats.org/officeDocument/2006/relationships/image" Target="../media/image47.png"/><Relationship Id="rId15" Type="http://schemas.openxmlformats.org/officeDocument/2006/relationships/image" Target="../media/image57.png"/><Relationship Id="rId10" Type="http://schemas.openxmlformats.org/officeDocument/2006/relationships/image" Target="../media/image52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Relationship Id="rId14" Type="http://schemas.openxmlformats.org/officeDocument/2006/relationships/image" Target="../media/image5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12" Type="http://schemas.openxmlformats.org/officeDocument/2006/relationships/image" Target="../media/image7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11" Type="http://schemas.openxmlformats.org/officeDocument/2006/relationships/image" Target="../media/image69.png"/><Relationship Id="rId5" Type="http://schemas.openxmlformats.org/officeDocument/2006/relationships/image" Target="../media/image63.png"/><Relationship Id="rId10" Type="http://schemas.openxmlformats.org/officeDocument/2006/relationships/image" Target="../media/image68.png"/><Relationship Id="rId4" Type="http://schemas.openxmlformats.org/officeDocument/2006/relationships/image" Target="../media/image62.png"/><Relationship Id="rId9" Type="http://schemas.openxmlformats.org/officeDocument/2006/relationships/image" Target="../media/image6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10" Type="http://schemas.openxmlformats.org/officeDocument/2006/relationships/image" Target="../media/image81.png"/><Relationship Id="rId4" Type="http://schemas.openxmlformats.org/officeDocument/2006/relationships/image" Target="../media/image75.png"/><Relationship Id="rId9" Type="http://schemas.openxmlformats.org/officeDocument/2006/relationships/image" Target="../media/image8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7" Type="http://schemas.openxmlformats.org/officeDocument/2006/relationships/image" Target="../media/image8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7" Type="http://schemas.openxmlformats.org/officeDocument/2006/relationships/image" Target="../media/image9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92.png"/><Relationship Id="rId7" Type="http://schemas.openxmlformats.org/officeDocument/2006/relationships/image" Target="../media/image9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11" Type="http://schemas.openxmlformats.org/officeDocument/2006/relationships/image" Target="../media/image100.png"/><Relationship Id="rId5" Type="http://schemas.openxmlformats.org/officeDocument/2006/relationships/image" Target="../media/image94.png"/><Relationship Id="rId10" Type="http://schemas.openxmlformats.org/officeDocument/2006/relationships/image" Target="../media/image99.png"/><Relationship Id="rId4" Type="http://schemas.openxmlformats.org/officeDocument/2006/relationships/image" Target="../media/image93.png"/><Relationship Id="rId9" Type="http://schemas.openxmlformats.org/officeDocument/2006/relationships/image" Target="../media/image9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image" Target="../media/image92.png"/><Relationship Id="rId7" Type="http://schemas.openxmlformats.org/officeDocument/2006/relationships/image" Target="../media/image10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Relationship Id="rId9" Type="http://schemas.openxmlformats.org/officeDocument/2006/relationships/image" Target="../media/image10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7" Type="http://schemas.openxmlformats.org/officeDocument/2006/relationships/image" Target="../media/image10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3" Type="http://schemas.openxmlformats.org/officeDocument/2006/relationships/image" Target="../media/image110.png"/><Relationship Id="rId7" Type="http://schemas.openxmlformats.org/officeDocument/2006/relationships/image" Target="../media/image11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image" Target="../media/image109.png"/><Relationship Id="rId9" Type="http://schemas.openxmlformats.org/officeDocument/2006/relationships/image" Target="../media/image11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1.png"/><Relationship Id="rId4" Type="http://schemas.openxmlformats.org/officeDocument/2006/relationships/image" Target="../media/image11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7" Type="http://schemas.openxmlformats.org/officeDocument/2006/relationships/image" Target="../media/image12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3.png"/><Relationship Id="rId5" Type="http://schemas.openxmlformats.org/officeDocument/2006/relationships/image" Target="../media/image122.png"/><Relationship Id="rId4" Type="http://schemas.openxmlformats.org/officeDocument/2006/relationships/image" Target="../media/image11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7" Type="http://schemas.openxmlformats.org/officeDocument/2006/relationships/image" Target="../media/image13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8.png"/><Relationship Id="rId5" Type="http://schemas.openxmlformats.org/officeDocument/2006/relationships/image" Target="../media/image137.png"/><Relationship Id="rId4" Type="http://schemas.openxmlformats.org/officeDocument/2006/relationships/image" Target="../media/image13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73000"/>
                    </a14:imgEffect>
                    <a14:imgEffect>
                      <a14:brightnessContrast bright="-54000" contrast="8000"/>
                    </a14:imgEffect>
                  </a14:imgLayer>
                </a14:imgProps>
              </a:ext>
            </a:extLst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pt-BR" dirty="0" err="1"/>
              <a:t>Logistic</a:t>
            </a:r>
            <a:r>
              <a:rPr lang="pt-BR" dirty="0"/>
              <a:t> </a:t>
            </a:r>
            <a:r>
              <a:rPr lang="pt-BR" dirty="0" err="1"/>
              <a:t>Regression</a:t>
            </a:r>
            <a:endParaRPr lang="pt-BR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pt-BR" dirty="0"/>
              <a:t>Conhecendo problemas de classificação</a:t>
            </a:r>
          </a:p>
        </p:txBody>
      </p:sp>
    </p:spTree>
    <p:extLst>
      <p:ext uri="{BB962C8B-B14F-4D97-AF65-F5344CB8AC3E}">
        <p14:creationId xmlns:p14="http://schemas.microsoft.com/office/powerpoint/2010/main" val="1732698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73000"/>
                    </a14:imgEffect>
                    <a14:imgEffect>
                      <a14:brightnessContrast bright="-54000" contrast="8000"/>
                    </a14:imgEffect>
                  </a14:imgLayer>
                </a14:imgProps>
              </a:ext>
            </a:extLst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pt-BR" dirty="0"/>
              <a:t>Fronteira de Decisão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pt-BR" dirty="0"/>
              <a:t>Conhecendo os limiares que definem a classificação</a:t>
            </a:r>
          </a:p>
        </p:txBody>
      </p:sp>
    </p:spTree>
    <p:extLst>
      <p:ext uri="{BB962C8B-B14F-4D97-AF65-F5344CB8AC3E}">
        <p14:creationId xmlns:p14="http://schemas.microsoft.com/office/powerpoint/2010/main" val="1327747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Imagem 25">
            <a:extLst>
              <a:ext uri="{FF2B5EF4-FFF2-40B4-BE49-F238E27FC236}">
                <a16:creationId xmlns:a16="http://schemas.microsoft.com/office/drawing/2014/main" id="{5C6C2433-814C-4E0E-8F32-691091D346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7962" y="1904161"/>
            <a:ext cx="3242465" cy="1916177"/>
          </a:xfrm>
          <a:prstGeom prst="rect">
            <a:avLst/>
          </a:prstGeom>
        </p:spPr>
      </p:pic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772160" y="438419"/>
            <a:ext cx="9628632" cy="1362113"/>
          </a:xfrm>
        </p:spPr>
        <p:txBody>
          <a:bodyPr/>
          <a:lstStyle/>
          <a:p>
            <a:r>
              <a:rPr lang="pt-BR" dirty="0">
                <a:solidFill>
                  <a:schemeClr val="bg2"/>
                </a:solidFill>
              </a:rPr>
              <a:t>Recapitulando... e Aprendendo...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CaixaDeTexto 19">
                <a:extLst>
                  <a:ext uri="{FF2B5EF4-FFF2-40B4-BE49-F238E27FC236}">
                    <a16:creationId xmlns:a16="http://schemas.microsoft.com/office/drawing/2014/main" id="{31FB3919-F0CE-4F23-8400-C7419B259BD6}"/>
                  </a:ext>
                </a:extLst>
              </p:cNvPr>
              <p:cNvSpPr txBox="1"/>
              <p:nvPr/>
            </p:nvSpPr>
            <p:spPr>
              <a:xfrm>
                <a:off x="725407" y="2216929"/>
                <a:ext cx="219861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>
          <p:sp>
            <p:nvSpPr>
              <p:cNvPr id="20" name="CaixaDeTexto 19">
                <a:extLst>
                  <a:ext uri="{FF2B5EF4-FFF2-40B4-BE49-F238E27FC236}">
                    <a16:creationId xmlns:a16="http://schemas.microsoft.com/office/drawing/2014/main" id="{31FB3919-F0CE-4F23-8400-C7419B259B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407" y="2216929"/>
                <a:ext cx="2198615" cy="369332"/>
              </a:xfrm>
              <a:prstGeom prst="rect">
                <a:avLst/>
              </a:prstGeom>
              <a:blipFill>
                <a:blip r:embed="rId4"/>
                <a:stretch>
                  <a:fillRect l="-3047" t="-1667" r="-4155" b="-35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CaixaDeTexto 23">
                <a:extLst>
                  <a:ext uri="{FF2B5EF4-FFF2-40B4-BE49-F238E27FC236}">
                    <a16:creationId xmlns:a16="http://schemas.microsoft.com/office/drawing/2014/main" id="{6F424FCC-3CF8-4BF5-9A08-F0D4E26D574C}"/>
                  </a:ext>
                </a:extLst>
              </p:cNvPr>
              <p:cNvSpPr txBox="1"/>
              <p:nvPr/>
            </p:nvSpPr>
            <p:spPr>
              <a:xfrm>
                <a:off x="5934083" y="2051563"/>
                <a:ext cx="2076273" cy="7000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pt-BR" sz="2400" dirty="0"/>
              </a:p>
            </p:txBody>
          </p:sp>
        </mc:Choice>
        <mc:Fallback>
          <p:sp>
            <p:nvSpPr>
              <p:cNvPr id="24" name="CaixaDeTexto 23">
                <a:extLst>
                  <a:ext uri="{FF2B5EF4-FFF2-40B4-BE49-F238E27FC236}">
                    <a16:creationId xmlns:a16="http://schemas.microsoft.com/office/drawing/2014/main" id="{6F424FCC-3CF8-4BF5-9A08-F0D4E26D57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4083" y="2051563"/>
                <a:ext cx="2076273" cy="70006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Conector: Curvo 27">
            <a:extLst>
              <a:ext uri="{FF2B5EF4-FFF2-40B4-BE49-F238E27FC236}">
                <a16:creationId xmlns:a16="http://schemas.microsoft.com/office/drawing/2014/main" id="{90B3D6AF-80DD-40BD-A739-A04A46CDE63D}"/>
              </a:ext>
            </a:extLst>
          </p:cNvPr>
          <p:cNvCxnSpPr>
            <a:cxnSpLocks/>
          </p:cNvCxnSpPr>
          <p:nvPr/>
        </p:nvCxnSpPr>
        <p:spPr>
          <a:xfrm flipV="1">
            <a:off x="7996734" y="2324651"/>
            <a:ext cx="2621504" cy="1237662"/>
          </a:xfrm>
          <a:prstGeom prst="curved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9" name="CaixaDeTexto 28">
                <a:extLst>
                  <a:ext uri="{FF2B5EF4-FFF2-40B4-BE49-F238E27FC236}">
                    <a16:creationId xmlns:a16="http://schemas.microsoft.com/office/drawing/2014/main" id="{E1467919-66A2-4D67-8A57-3F9018254B65}"/>
                  </a:ext>
                </a:extLst>
              </p:cNvPr>
              <p:cNvSpPr txBox="1"/>
              <p:nvPr/>
            </p:nvSpPr>
            <p:spPr>
              <a:xfrm>
                <a:off x="2996363" y="2225803"/>
                <a:ext cx="230479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 </m:t>
                          </m:r>
                        </m:e>
                      </m:d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;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>
          <p:sp>
            <p:nvSpPr>
              <p:cNvPr id="29" name="CaixaDeTexto 28">
                <a:extLst>
                  <a:ext uri="{FF2B5EF4-FFF2-40B4-BE49-F238E27FC236}">
                    <a16:creationId xmlns:a16="http://schemas.microsoft.com/office/drawing/2014/main" id="{E1467919-66A2-4D67-8A57-3F9018254B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6363" y="2225803"/>
                <a:ext cx="2304798" cy="369332"/>
              </a:xfrm>
              <a:prstGeom prst="rect">
                <a:avLst/>
              </a:prstGeom>
              <a:blipFill>
                <a:blip r:embed="rId6"/>
                <a:stretch>
                  <a:fillRect l="-1058" r="-4233" b="-3442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CaixaDeTexto 29">
                <a:extLst>
                  <a:ext uri="{FF2B5EF4-FFF2-40B4-BE49-F238E27FC236}">
                    <a16:creationId xmlns:a16="http://schemas.microsoft.com/office/drawing/2014/main" id="{90163728-59C1-41D7-8066-D098A0AE9015}"/>
                  </a:ext>
                </a:extLst>
              </p:cNvPr>
              <p:cNvSpPr txBox="1"/>
              <p:nvPr/>
            </p:nvSpPr>
            <p:spPr>
              <a:xfrm>
                <a:off x="10769106" y="2216929"/>
                <a:ext cx="392415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pt-BR" sz="1400" dirty="0"/>
              </a:p>
            </p:txBody>
          </p:sp>
        </mc:Choice>
        <mc:Fallback>
          <p:sp>
            <p:nvSpPr>
              <p:cNvPr id="30" name="CaixaDeTexto 29">
                <a:extLst>
                  <a:ext uri="{FF2B5EF4-FFF2-40B4-BE49-F238E27FC236}">
                    <a16:creationId xmlns:a16="http://schemas.microsoft.com/office/drawing/2014/main" id="{90163728-59C1-41D7-8066-D098A0AE90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69106" y="2216929"/>
                <a:ext cx="392415" cy="215444"/>
              </a:xfrm>
              <a:prstGeom prst="rect">
                <a:avLst/>
              </a:prstGeom>
              <a:blipFill>
                <a:blip r:embed="rId7"/>
                <a:stretch>
                  <a:fillRect l="-10938" b="-2285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" name="CaixaDeTexto 30">
                <a:extLst>
                  <a:ext uri="{FF2B5EF4-FFF2-40B4-BE49-F238E27FC236}">
                    <a16:creationId xmlns:a16="http://schemas.microsoft.com/office/drawing/2014/main" id="{D7B3362E-1A16-44B4-A437-20C1187FA1F1}"/>
                  </a:ext>
                </a:extLst>
              </p:cNvPr>
              <p:cNvSpPr txBox="1"/>
              <p:nvPr/>
            </p:nvSpPr>
            <p:spPr>
              <a:xfrm>
                <a:off x="9217807" y="3780734"/>
                <a:ext cx="121499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pt-B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z</m:t>
                      </m:r>
                    </m:oMath>
                  </m:oMathPara>
                </a14:m>
                <a:endParaRPr lang="pt-BR" sz="1600" dirty="0"/>
              </a:p>
            </p:txBody>
          </p:sp>
        </mc:Choice>
        <mc:Fallback>
          <p:sp>
            <p:nvSpPr>
              <p:cNvPr id="31" name="CaixaDeTexto 30">
                <a:extLst>
                  <a:ext uri="{FF2B5EF4-FFF2-40B4-BE49-F238E27FC236}">
                    <a16:creationId xmlns:a16="http://schemas.microsoft.com/office/drawing/2014/main" id="{D7B3362E-1A16-44B4-A437-20C1187FA1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17807" y="3780734"/>
                <a:ext cx="121499" cy="246221"/>
              </a:xfrm>
              <a:prstGeom prst="rect">
                <a:avLst/>
              </a:prstGeom>
              <a:blipFill>
                <a:blip r:embed="rId8"/>
                <a:stretch>
                  <a:fillRect l="-30000" r="-30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ítulo 1">
            <a:extLst>
              <a:ext uri="{FF2B5EF4-FFF2-40B4-BE49-F238E27FC236}">
                <a16:creationId xmlns:a16="http://schemas.microsoft.com/office/drawing/2014/main" id="{7BC57BD0-3CCD-444A-93C9-5CBC72B49F65}"/>
              </a:ext>
            </a:extLst>
          </p:cNvPr>
          <p:cNvSpPr txBox="1">
            <a:spLocks/>
          </p:cNvSpPr>
          <p:nvPr/>
        </p:nvSpPr>
        <p:spPr bwMode="black">
          <a:xfrm>
            <a:off x="1163856" y="3394865"/>
            <a:ext cx="1389597" cy="4703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400" dirty="0">
                <a:solidFill>
                  <a:schemeClr val="tx1"/>
                </a:solidFill>
              </a:rPr>
              <a:t>Supor</a:t>
            </a:r>
            <a:endParaRPr lang="pt-BR" sz="1600" i="1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3" name="CaixaDeTexto 32">
                <a:extLst>
                  <a:ext uri="{FF2B5EF4-FFF2-40B4-BE49-F238E27FC236}">
                    <a16:creationId xmlns:a16="http://schemas.microsoft.com/office/drawing/2014/main" id="{D9A9585D-88C2-4C2B-A9CC-5322FB948FFA}"/>
                  </a:ext>
                </a:extLst>
              </p:cNvPr>
              <p:cNvSpPr txBox="1"/>
              <p:nvPr/>
            </p:nvSpPr>
            <p:spPr>
              <a:xfrm>
                <a:off x="2110544" y="3476172"/>
                <a:ext cx="88581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"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=1"</m:t>
                      </m:r>
                    </m:oMath>
                  </m:oMathPara>
                </a14:m>
                <a:endParaRPr lang="pt-BR" sz="2000" dirty="0"/>
              </a:p>
            </p:txBody>
          </p:sp>
        </mc:Choice>
        <mc:Fallback>
          <p:sp>
            <p:nvSpPr>
              <p:cNvPr id="33" name="CaixaDeTexto 32">
                <a:extLst>
                  <a:ext uri="{FF2B5EF4-FFF2-40B4-BE49-F238E27FC236}">
                    <a16:creationId xmlns:a16="http://schemas.microsoft.com/office/drawing/2014/main" id="{D9A9585D-88C2-4C2B-A9CC-5322FB948F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0544" y="3476172"/>
                <a:ext cx="885819" cy="307777"/>
              </a:xfrm>
              <a:prstGeom prst="rect">
                <a:avLst/>
              </a:prstGeom>
              <a:blipFill>
                <a:blip r:embed="rId9"/>
                <a:stretch>
                  <a:fillRect l="-9589" r="-6164" b="-3333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ítulo 1">
            <a:extLst>
              <a:ext uri="{FF2B5EF4-FFF2-40B4-BE49-F238E27FC236}">
                <a16:creationId xmlns:a16="http://schemas.microsoft.com/office/drawing/2014/main" id="{D658FABD-8FE2-4E6C-B2A9-F7C7B0F1D3F0}"/>
              </a:ext>
            </a:extLst>
          </p:cNvPr>
          <p:cNvSpPr txBox="1">
            <a:spLocks/>
          </p:cNvSpPr>
          <p:nvPr/>
        </p:nvSpPr>
        <p:spPr bwMode="black">
          <a:xfrm>
            <a:off x="3077214" y="3394867"/>
            <a:ext cx="615897" cy="4703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400" dirty="0">
                <a:solidFill>
                  <a:schemeClr val="tx1"/>
                </a:solidFill>
              </a:rPr>
              <a:t>se </a:t>
            </a:r>
            <a:endParaRPr lang="pt-BR" sz="16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5" name="CaixaDeTexto 34">
                <a:extLst>
                  <a:ext uri="{FF2B5EF4-FFF2-40B4-BE49-F238E27FC236}">
                    <a16:creationId xmlns:a16="http://schemas.microsoft.com/office/drawing/2014/main" id="{3F0C846A-D42D-4BA8-B9B1-AAEE8E6C9ACE}"/>
                  </a:ext>
                </a:extLst>
              </p:cNvPr>
              <p:cNvSpPr txBox="1"/>
              <p:nvPr/>
            </p:nvSpPr>
            <p:spPr>
              <a:xfrm>
                <a:off x="3551995" y="3469360"/>
                <a:ext cx="1446133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≥0.5 </m:t>
                      </m:r>
                    </m:oMath>
                  </m:oMathPara>
                </a14:m>
                <a:endParaRPr lang="pt-BR" sz="2000" dirty="0"/>
              </a:p>
            </p:txBody>
          </p:sp>
        </mc:Choice>
        <mc:Fallback>
          <p:sp>
            <p:nvSpPr>
              <p:cNvPr id="35" name="CaixaDeTexto 34">
                <a:extLst>
                  <a:ext uri="{FF2B5EF4-FFF2-40B4-BE49-F238E27FC236}">
                    <a16:creationId xmlns:a16="http://schemas.microsoft.com/office/drawing/2014/main" id="{3F0C846A-D42D-4BA8-B9B1-AAEE8E6C9A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1995" y="3469360"/>
                <a:ext cx="1446133" cy="307777"/>
              </a:xfrm>
              <a:prstGeom prst="rect">
                <a:avLst/>
              </a:prstGeom>
              <a:blipFill>
                <a:blip r:embed="rId10"/>
                <a:stretch>
                  <a:fillRect l="-6329" b="-1764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Conector de Seta Reta 35">
            <a:extLst>
              <a:ext uri="{FF2B5EF4-FFF2-40B4-BE49-F238E27FC236}">
                <a16:creationId xmlns:a16="http://schemas.microsoft.com/office/drawing/2014/main" id="{BEF1A65F-BC89-4D92-A3BE-D4FE64537CDB}"/>
              </a:ext>
            </a:extLst>
          </p:cNvPr>
          <p:cNvCxnSpPr>
            <a:cxnSpLocks/>
          </p:cNvCxnSpPr>
          <p:nvPr/>
        </p:nvCxnSpPr>
        <p:spPr>
          <a:xfrm>
            <a:off x="8771138" y="2324651"/>
            <a:ext cx="0" cy="693757"/>
          </a:xfrm>
          <a:prstGeom prst="straightConnector1">
            <a:avLst/>
          </a:prstGeom>
          <a:ln>
            <a:solidFill>
              <a:schemeClr val="tx1"/>
            </a:solidFill>
            <a:prstDash val="lg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ector de Seta Reta 36">
            <a:extLst>
              <a:ext uri="{FF2B5EF4-FFF2-40B4-BE49-F238E27FC236}">
                <a16:creationId xmlns:a16="http://schemas.microsoft.com/office/drawing/2014/main" id="{AA6028C0-3DD7-4EF5-BDF2-7BBBB441C65C}"/>
              </a:ext>
            </a:extLst>
          </p:cNvPr>
          <p:cNvCxnSpPr>
            <a:cxnSpLocks/>
          </p:cNvCxnSpPr>
          <p:nvPr/>
        </p:nvCxnSpPr>
        <p:spPr>
          <a:xfrm flipH="1">
            <a:off x="9278556" y="3394648"/>
            <a:ext cx="1486094" cy="0"/>
          </a:xfrm>
          <a:prstGeom prst="straightConnector1">
            <a:avLst/>
          </a:prstGeom>
          <a:ln>
            <a:solidFill>
              <a:schemeClr val="tx1"/>
            </a:solidFill>
            <a:prstDash val="lg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8" name="CaixaDeTexto 37">
                <a:extLst>
                  <a:ext uri="{FF2B5EF4-FFF2-40B4-BE49-F238E27FC236}">
                    <a16:creationId xmlns:a16="http://schemas.microsoft.com/office/drawing/2014/main" id="{2265614E-E3BA-41E9-927D-35F25790A949}"/>
                  </a:ext>
                </a:extLst>
              </p:cNvPr>
              <p:cNvSpPr txBox="1"/>
              <p:nvPr/>
            </p:nvSpPr>
            <p:spPr>
              <a:xfrm>
                <a:off x="7473496" y="4174482"/>
                <a:ext cx="281686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pt-B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≥0.5 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𝑞𝑢𝑎𝑛𝑑𝑜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≥0</m:t>
                      </m:r>
                    </m:oMath>
                  </m:oMathPara>
                </a14:m>
                <a:endParaRPr lang="pt-BR" sz="2000" dirty="0"/>
              </a:p>
            </p:txBody>
          </p:sp>
        </mc:Choice>
        <mc:Fallback>
          <p:sp>
            <p:nvSpPr>
              <p:cNvPr id="38" name="CaixaDeTexto 37">
                <a:extLst>
                  <a:ext uri="{FF2B5EF4-FFF2-40B4-BE49-F238E27FC236}">
                    <a16:creationId xmlns:a16="http://schemas.microsoft.com/office/drawing/2014/main" id="{2265614E-E3BA-41E9-927D-35F25790A9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3496" y="4174482"/>
                <a:ext cx="2816860" cy="307777"/>
              </a:xfrm>
              <a:prstGeom prst="rect">
                <a:avLst/>
              </a:prstGeom>
              <a:blipFill>
                <a:blip r:embed="rId11"/>
                <a:stretch>
                  <a:fillRect l="-1732" r="-1515" b="-34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9" name="CaixaDeTexto 38">
                <a:extLst>
                  <a:ext uri="{FF2B5EF4-FFF2-40B4-BE49-F238E27FC236}">
                    <a16:creationId xmlns:a16="http://schemas.microsoft.com/office/drawing/2014/main" id="{23EF6388-5810-4F60-AD54-D974BB1DC24E}"/>
                  </a:ext>
                </a:extLst>
              </p:cNvPr>
              <p:cNvSpPr txBox="1"/>
              <p:nvPr/>
            </p:nvSpPr>
            <p:spPr>
              <a:xfrm>
                <a:off x="6378375" y="4627711"/>
                <a:ext cx="472007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pt-B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pt-B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pt-B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≥0  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𝑠𝑒𝑚𝑝𝑟𝑒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𝑞𝑢𝑒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pt-B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pt-B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≥0</m:t>
                      </m:r>
                    </m:oMath>
                  </m:oMathPara>
                </a14:m>
                <a:endParaRPr lang="pt-BR" sz="2000" b="0" dirty="0"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39" name="CaixaDeTexto 38">
                <a:extLst>
                  <a:ext uri="{FF2B5EF4-FFF2-40B4-BE49-F238E27FC236}">
                    <a16:creationId xmlns:a16="http://schemas.microsoft.com/office/drawing/2014/main" id="{23EF6388-5810-4F60-AD54-D974BB1DC2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8375" y="4627711"/>
                <a:ext cx="4720075" cy="307777"/>
              </a:xfrm>
              <a:prstGeom prst="rect">
                <a:avLst/>
              </a:prstGeom>
              <a:blipFill>
                <a:blip r:embed="rId12"/>
                <a:stretch>
                  <a:fillRect l="-903" t="-1961" r="-774" b="-2352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1" name="CaixaDeTexto 40">
                <a:extLst>
                  <a:ext uri="{FF2B5EF4-FFF2-40B4-BE49-F238E27FC236}">
                    <a16:creationId xmlns:a16="http://schemas.microsoft.com/office/drawing/2014/main" id="{46F5F6B6-1287-4C73-B868-2B3600D8F33F}"/>
                  </a:ext>
                </a:extLst>
              </p:cNvPr>
              <p:cNvSpPr txBox="1"/>
              <p:nvPr/>
            </p:nvSpPr>
            <p:spPr>
              <a:xfrm>
                <a:off x="2069602" y="4240828"/>
                <a:ext cx="96770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pt-B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≥0</m:t>
                      </m:r>
                    </m:oMath>
                  </m:oMathPara>
                </a14:m>
                <a:endParaRPr lang="pt-BR" sz="2000" b="0" dirty="0"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41" name="CaixaDeTexto 40">
                <a:extLst>
                  <a:ext uri="{FF2B5EF4-FFF2-40B4-BE49-F238E27FC236}">
                    <a16:creationId xmlns:a16="http://schemas.microsoft.com/office/drawing/2014/main" id="{46F5F6B6-1287-4C73-B868-2B3600D8F3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9602" y="4240828"/>
                <a:ext cx="967701" cy="307777"/>
              </a:xfrm>
              <a:prstGeom prst="rect">
                <a:avLst/>
              </a:prstGeom>
              <a:blipFill>
                <a:blip r:embed="rId13"/>
                <a:stretch>
                  <a:fillRect l="-6329" t="-4000" r="-5696" b="-14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Conector de Seta Reta 42">
            <a:extLst>
              <a:ext uri="{FF2B5EF4-FFF2-40B4-BE49-F238E27FC236}">
                <a16:creationId xmlns:a16="http://schemas.microsoft.com/office/drawing/2014/main" id="{C709F8E4-E3CE-436C-BB0D-8698C283A9C3}"/>
              </a:ext>
            </a:extLst>
          </p:cNvPr>
          <p:cNvCxnSpPr>
            <a:cxnSpLocks/>
            <a:stCxn id="33" idx="2"/>
            <a:endCxn id="41" idx="0"/>
          </p:cNvCxnSpPr>
          <p:nvPr/>
        </p:nvCxnSpPr>
        <p:spPr>
          <a:xfrm flipH="1">
            <a:off x="2553453" y="3783949"/>
            <a:ext cx="1" cy="4568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ítulo 1">
            <a:extLst>
              <a:ext uri="{FF2B5EF4-FFF2-40B4-BE49-F238E27FC236}">
                <a16:creationId xmlns:a16="http://schemas.microsoft.com/office/drawing/2014/main" id="{FD602002-09B6-4028-99B8-FEC5575B0896}"/>
              </a:ext>
            </a:extLst>
          </p:cNvPr>
          <p:cNvSpPr txBox="1">
            <a:spLocks/>
          </p:cNvSpPr>
          <p:nvPr/>
        </p:nvSpPr>
        <p:spPr bwMode="black">
          <a:xfrm>
            <a:off x="1163856" y="5143183"/>
            <a:ext cx="1389597" cy="4703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400" dirty="0">
                <a:solidFill>
                  <a:schemeClr val="tx1"/>
                </a:solidFill>
              </a:rPr>
              <a:t>Supor</a:t>
            </a:r>
            <a:endParaRPr lang="pt-BR" sz="1600" i="1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6" name="CaixaDeTexto 45">
                <a:extLst>
                  <a:ext uri="{FF2B5EF4-FFF2-40B4-BE49-F238E27FC236}">
                    <a16:creationId xmlns:a16="http://schemas.microsoft.com/office/drawing/2014/main" id="{15EDE560-5ACE-4333-B515-ACBE081CAEF6}"/>
                  </a:ext>
                </a:extLst>
              </p:cNvPr>
              <p:cNvSpPr txBox="1"/>
              <p:nvPr/>
            </p:nvSpPr>
            <p:spPr>
              <a:xfrm>
                <a:off x="2110544" y="5224490"/>
                <a:ext cx="88582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"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=0"</m:t>
                      </m:r>
                    </m:oMath>
                  </m:oMathPara>
                </a14:m>
                <a:endParaRPr lang="pt-BR" sz="2000" dirty="0"/>
              </a:p>
            </p:txBody>
          </p:sp>
        </mc:Choice>
        <mc:Fallback>
          <p:sp>
            <p:nvSpPr>
              <p:cNvPr id="46" name="CaixaDeTexto 45">
                <a:extLst>
                  <a:ext uri="{FF2B5EF4-FFF2-40B4-BE49-F238E27FC236}">
                    <a16:creationId xmlns:a16="http://schemas.microsoft.com/office/drawing/2014/main" id="{15EDE560-5ACE-4333-B515-ACBE081CAE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0544" y="5224490"/>
                <a:ext cx="885820" cy="307777"/>
              </a:xfrm>
              <a:prstGeom prst="rect">
                <a:avLst/>
              </a:prstGeom>
              <a:blipFill>
                <a:blip r:embed="rId14"/>
                <a:stretch>
                  <a:fillRect l="-9589" r="-6164" b="-3333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Título 1">
            <a:extLst>
              <a:ext uri="{FF2B5EF4-FFF2-40B4-BE49-F238E27FC236}">
                <a16:creationId xmlns:a16="http://schemas.microsoft.com/office/drawing/2014/main" id="{23062379-CCF3-41CE-88B1-CA44275B5B41}"/>
              </a:ext>
            </a:extLst>
          </p:cNvPr>
          <p:cNvSpPr txBox="1">
            <a:spLocks/>
          </p:cNvSpPr>
          <p:nvPr/>
        </p:nvSpPr>
        <p:spPr bwMode="black">
          <a:xfrm>
            <a:off x="3077214" y="5143185"/>
            <a:ext cx="615897" cy="4703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400" dirty="0">
                <a:solidFill>
                  <a:schemeClr val="tx1"/>
                </a:solidFill>
              </a:rPr>
              <a:t>se </a:t>
            </a:r>
            <a:endParaRPr lang="pt-BR" sz="16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8" name="CaixaDeTexto 47">
                <a:extLst>
                  <a:ext uri="{FF2B5EF4-FFF2-40B4-BE49-F238E27FC236}">
                    <a16:creationId xmlns:a16="http://schemas.microsoft.com/office/drawing/2014/main" id="{DB7C8F2C-591E-4171-B7A1-DA044459ADF8}"/>
                  </a:ext>
                </a:extLst>
              </p:cNvPr>
              <p:cNvSpPr txBox="1"/>
              <p:nvPr/>
            </p:nvSpPr>
            <p:spPr>
              <a:xfrm>
                <a:off x="3551995" y="5217678"/>
                <a:ext cx="1446133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&lt;0.5 </m:t>
                      </m:r>
                    </m:oMath>
                  </m:oMathPara>
                </a14:m>
                <a:endParaRPr lang="pt-BR" sz="2000" dirty="0"/>
              </a:p>
            </p:txBody>
          </p:sp>
        </mc:Choice>
        <mc:Fallback>
          <p:sp>
            <p:nvSpPr>
              <p:cNvPr id="48" name="CaixaDeTexto 47">
                <a:extLst>
                  <a:ext uri="{FF2B5EF4-FFF2-40B4-BE49-F238E27FC236}">
                    <a16:creationId xmlns:a16="http://schemas.microsoft.com/office/drawing/2014/main" id="{DB7C8F2C-591E-4171-B7A1-DA044459AD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1995" y="5217678"/>
                <a:ext cx="1446133" cy="307777"/>
              </a:xfrm>
              <a:prstGeom prst="rect">
                <a:avLst/>
              </a:prstGeom>
              <a:blipFill>
                <a:blip r:embed="rId15"/>
                <a:stretch>
                  <a:fillRect l="-6329" b="-18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Rounded Rectangle 51">
            <a:extLst>
              <a:ext uri="{FF2B5EF4-FFF2-40B4-BE49-F238E27FC236}">
                <a16:creationId xmlns:a16="http://schemas.microsoft.com/office/drawing/2014/main" id="{BC36B391-B403-4BF5-BCB3-260FF45AC860}"/>
              </a:ext>
            </a:extLst>
          </p:cNvPr>
          <p:cNvSpPr/>
          <p:nvPr/>
        </p:nvSpPr>
        <p:spPr>
          <a:xfrm rot="16200000" flipH="1">
            <a:off x="775747" y="3405362"/>
            <a:ext cx="367987" cy="346556"/>
          </a:xfrm>
          <a:custGeom>
            <a:avLst/>
            <a:gdLst/>
            <a:ahLst/>
            <a:cxnLst/>
            <a:rect l="l" t="t" r="r" b="b"/>
            <a:pathLst>
              <a:path w="2928608" h="2758049">
                <a:moveTo>
                  <a:pt x="2797052" y="1199936"/>
                </a:moveTo>
                <a:lnTo>
                  <a:pt x="2797052" y="1541978"/>
                </a:lnTo>
                <a:cubicBezTo>
                  <a:pt x="2797052" y="1578306"/>
                  <a:pt x="2826502" y="1607756"/>
                  <a:pt x="2862830" y="1607756"/>
                </a:cubicBezTo>
                <a:lnTo>
                  <a:pt x="2862830" y="1607755"/>
                </a:lnTo>
                <a:cubicBezTo>
                  <a:pt x="2899158" y="1607755"/>
                  <a:pt x="2928608" y="1578305"/>
                  <a:pt x="2928608" y="1541977"/>
                </a:cubicBezTo>
                <a:lnTo>
                  <a:pt x="2928607" y="1199936"/>
                </a:lnTo>
                <a:cubicBezTo>
                  <a:pt x="2928607" y="1163608"/>
                  <a:pt x="2899158" y="1134159"/>
                  <a:pt x="2862830" y="1134158"/>
                </a:cubicBezTo>
                <a:cubicBezTo>
                  <a:pt x="2826502" y="1134159"/>
                  <a:pt x="2797052" y="1163608"/>
                  <a:pt x="2797052" y="1199936"/>
                </a:cubicBezTo>
                <a:close/>
                <a:moveTo>
                  <a:pt x="2593193" y="1147315"/>
                </a:moveTo>
                <a:lnTo>
                  <a:pt x="2593193" y="1594601"/>
                </a:lnTo>
                <a:cubicBezTo>
                  <a:pt x="2593193" y="1630929"/>
                  <a:pt x="2622643" y="1660379"/>
                  <a:pt x="2658971" y="1660379"/>
                </a:cubicBezTo>
                <a:lnTo>
                  <a:pt x="2658971" y="1660378"/>
                </a:lnTo>
                <a:cubicBezTo>
                  <a:pt x="2695299" y="1660378"/>
                  <a:pt x="2724749" y="1630928"/>
                  <a:pt x="2724749" y="1594600"/>
                </a:cubicBezTo>
                <a:lnTo>
                  <a:pt x="2724748" y="1147315"/>
                </a:lnTo>
                <a:cubicBezTo>
                  <a:pt x="2724748" y="1110987"/>
                  <a:pt x="2695299" y="1081538"/>
                  <a:pt x="2658971" y="1081537"/>
                </a:cubicBezTo>
                <a:cubicBezTo>
                  <a:pt x="2622643" y="1081538"/>
                  <a:pt x="2593193" y="1110987"/>
                  <a:pt x="2593193" y="1147315"/>
                </a:cubicBezTo>
                <a:close/>
                <a:moveTo>
                  <a:pt x="2389334" y="1121004"/>
                </a:moveTo>
                <a:lnTo>
                  <a:pt x="2389334" y="1620912"/>
                </a:lnTo>
                <a:cubicBezTo>
                  <a:pt x="2389334" y="1657240"/>
                  <a:pt x="2418784" y="1686690"/>
                  <a:pt x="2455112" y="1686690"/>
                </a:cubicBezTo>
                <a:lnTo>
                  <a:pt x="2455112" y="1686689"/>
                </a:lnTo>
                <a:cubicBezTo>
                  <a:pt x="2491440" y="1686689"/>
                  <a:pt x="2520890" y="1657239"/>
                  <a:pt x="2520890" y="1620911"/>
                </a:cubicBezTo>
                <a:lnTo>
                  <a:pt x="2520889" y="1121004"/>
                </a:lnTo>
                <a:cubicBezTo>
                  <a:pt x="2520889" y="1084676"/>
                  <a:pt x="2491440" y="1055227"/>
                  <a:pt x="2455112" y="1055226"/>
                </a:cubicBezTo>
                <a:cubicBezTo>
                  <a:pt x="2418784" y="1055227"/>
                  <a:pt x="2389334" y="1084676"/>
                  <a:pt x="2389334" y="1121004"/>
                </a:cubicBezTo>
                <a:close/>
                <a:moveTo>
                  <a:pt x="1314382" y="1247024"/>
                </a:moveTo>
                <a:cubicBezTo>
                  <a:pt x="1314381" y="1225915"/>
                  <a:pt x="1331494" y="1208803"/>
                  <a:pt x="1352603" y="1208803"/>
                </a:cubicBezTo>
                <a:lnTo>
                  <a:pt x="1410313" y="1208803"/>
                </a:lnTo>
                <a:lnTo>
                  <a:pt x="1410313" y="1146778"/>
                </a:lnTo>
                <a:cubicBezTo>
                  <a:pt x="1410313" y="1145599"/>
                  <a:pt x="1410393" y="1144438"/>
                  <a:pt x="1411688" y="1143457"/>
                </a:cubicBezTo>
                <a:lnTo>
                  <a:pt x="1408531" y="1133444"/>
                </a:lnTo>
                <a:cubicBezTo>
                  <a:pt x="1410371" y="1112415"/>
                  <a:pt x="1428909" y="1096860"/>
                  <a:pt x="1449938" y="1098699"/>
                </a:cubicBezTo>
                <a:lnTo>
                  <a:pt x="2236821" y="1167543"/>
                </a:lnTo>
                <a:cubicBezTo>
                  <a:pt x="2257849" y="1169383"/>
                  <a:pt x="2273405" y="1187920"/>
                  <a:pt x="2271565" y="1208950"/>
                </a:cubicBezTo>
                <a:cubicBezTo>
                  <a:pt x="2269725" y="1229978"/>
                  <a:pt x="2251187" y="1245533"/>
                  <a:pt x="2230159" y="1243693"/>
                </a:cubicBezTo>
                <a:cubicBezTo>
                  <a:pt x="1973864" y="1221271"/>
                  <a:pt x="1717570" y="1198849"/>
                  <a:pt x="1461275" y="1176426"/>
                </a:cubicBezTo>
                <a:lnTo>
                  <a:pt x="1461274" y="1208803"/>
                </a:lnTo>
                <a:lnTo>
                  <a:pt x="1518985" y="1208803"/>
                </a:lnTo>
                <a:cubicBezTo>
                  <a:pt x="1540095" y="1208802"/>
                  <a:pt x="1557205" y="1225915"/>
                  <a:pt x="1557206" y="1247025"/>
                </a:cubicBezTo>
                <a:lnTo>
                  <a:pt x="1557207" y="1247023"/>
                </a:lnTo>
                <a:cubicBezTo>
                  <a:pt x="1557207" y="1268132"/>
                  <a:pt x="1540095" y="1285244"/>
                  <a:pt x="1518986" y="1285244"/>
                </a:cubicBezTo>
                <a:cubicBezTo>
                  <a:pt x="1499749" y="1285244"/>
                  <a:pt x="1480511" y="1285243"/>
                  <a:pt x="1461275" y="1285244"/>
                </a:cubicBezTo>
                <a:lnTo>
                  <a:pt x="1461275" y="1337600"/>
                </a:lnTo>
                <a:lnTo>
                  <a:pt x="1518985" y="1337600"/>
                </a:lnTo>
                <a:cubicBezTo>
                  <a:pt x="1540095" y="1337600"/>
                  <a:pt x="1557206" y="1354713"/>
                  <a:pt x="1557206" y="1375821"/>
                </a:cubicBezTo>
                <a:lnTo>
                  <a:pt x="1557207" y="1375820"/>
                </a:lnTo>
                <a:cubicBezTo>
                  <a:pt x="1557206" y="1396928"/>
                  <a:pt x="1540095" y="1414041"/>
                  <a:pt x="1518986" y="1414041"/>
                </a:cubicBezTo>
                <a:cubicBezTo>
                  <a:pt x="1499750" y="1414041"/>
                  <a:pt x="1480511" y="1414041"/>
                  <a:pt x="1461275" y="1414042"/>
                </a:cubicBezTo>
                <a:lnTo>
                  <a:pt x="1461275" y="1466398"/>
                </a:lnTo>
                <a:lnTo>
                  <a:pt x="1518985" y="1466398"/>
                </a:lnTo>
                <a:cubicBezTo>
                  <a:pt x="1540095" y="1466398"/>
                  <a:pt x="1557206" y="1483509"/>
                  <a:pt x="1557206" y="1504618"/>
                </a:cubicBezTo>
                <a:lnTo>
                  <a:pt x="1557207" y="1504619"/>
                </a:lnTo>
                <a:cubicBezTo>
                  <a:pt x="1557207" y="1525727"/>
                  <a:pt x="1540094" y="1542838"/>
                  <a:pt x="1518986" y="1542839"/>
                </a:cubicBezTo>
                <a:cubicBezTo>
                  <a:pt x="1499749" y="1542839"/>
                  <a:pt x="1480511" y="1542838"/>
                  <a:pt x="1461275" y="1542839"/>
                </a:cubicBezTo>
                <a:lnTo>
                  <a:pt x="1461274" y="1575412"/>
                </a:lnTo>
                <a:lnTo>
                  <a:pt x="2226550" y="1494978"/>
                </a:lnTo>
                <a:cubicBezTo>
                  <a:pt x="2247542" y="1492772"/>
                  <a:pt x="2266350" y="1508001"/>
                  <a:pt x="2268556" y="1528995"/>
                </a:cubicBezTo>
                <a:cubicBezTo>
                  <a:pt x="2270763" y="1549988"/>
                  <a:pt x="2255534" y="1568794"/>
                  <a:pt x="2234542" y="1571000"/>
                </a:cubicBezTo>
                <a:cubicBezTo>
                  <a:pt x="1972686" y="1598522"/>
                  <a:pt x="1710833" y="1626046"/>
                  <a:pt x="1448978" y="1653567"/>
                </a:cubicBezTo>
                <a:cubicBezTo>
                  <a:pt x="1427984" y="1655774"/>
                  <a:pt x="1409178" y="1640544"/>
                  <a:pt x="1406971" y="1619551"/>
                </a:cubicBezTo>
                <a:cubicBezTo>
                  <a:pt x="1406474" y="1614827"/>
                  <a:pt x="1406862" y="1610214"/>
                  <a:pt x="1410805" y="1606610"/>
                </a:cubicBezTo>
                <a:lnTo>
                  <a:pt x="1410312" y="1605422"/>
                </a:lnTo>
                <a:lnTo>
                  <a:pt x="1410312" y="1542839"/>
                </a:lnTo>
                <a:lnTo>
                  <a:pt x="1352603" y="1542841"/>
                </a:lnTo>
                <a:cubicBezTo>
                  <a:pt x="1331494" y="1542841"/>
                  <a:pt x="1314382" y="1525729"/>
                  <a:pt x="1314382" y="1504619"/>
                </a:cubicBezTo>
                <a:cubicBezTo>
                  <a:pt x="1314382" y="1483510"/>
                  <a:pt x="1331493" y="1466397"/>
                  <a:pt x="1352603" y="1466398"/>
                </a:cubicBezTo>
                <a:lnTo>
                  <a:pt x="1410312" y="1466398"/>
                </a:lnTo>
                <a:lnTo>
                  <a:pt x="1410313" y="1414042"/>
                </a:lnTo>
                <a:lnTo>
                  <a:pt x="1352603" y="1414042"/>
                </a:lnTo>
                <a:cubicBezTo>
                  <a:pt x="1331494" y="1414041"/>
                  <a:pt x="1314383" y="1396930"/>
                  <a:pt x="1314382" y="1375820"/>
                </a:cubicBezTo>
                <a:cubicBezTo>
                  <a:pt x="1314383" y="1354713"/>
                  <a:pt x="1331494" y="1337600"/>
                  <a:pt x="1352603" y="1337601"/>
                </a:cubicBezTo>
                <a:lnTo>
                  <a:pt x="1410312" y="1337600"/>
                </a:lnTo>
                <a:lnTo>
                  <a:pt x="1410312" y="1285244"/>
                </a:lnTo>
                <a:lnTo>
                  <a:pt x="1352603" y="1285244"/>
                </a:lnTo>
                <a:cubicBezTo>
                  <a:pt x="1331494" y="1285244"/>
                  <a:pt x="1314381" y="1268133"/>
                  <a:pt x="1314382" y="1247024"/>
                </a:cubicBezTo>
                <a:close/>
                <a:moveTo>
                  <a:pt x="1171967" y="72000"/>
                </a:moveTo>
                <a:lnTo>
                  <a:pt x="1171967" y="288000"/>
                </a:lnTo>
                <a:cubicBezTo>
                  <a:pt x="1171967" y="327765"/>
                  <a:pt x="1204202" y="360000"/>
                  <a:pt x="1243967" y="360000"/>
                </a:cubicBezTo>
                <a:cubicBezTo>
                  <a:pt x="1283732" y="360000"/>
                  <a:pt x="1315967" y="327765"/>
                  <a:pt x="1315967" y="288000"/>
                </a:cubicBezTo>
                <a:lnTo>
                  <a:pt x="1315967" y="72000"/>
                </a:lnTo>
                <a:cubicBezTo>
                  <a:pt x="1315967" y="32235"/>
                  <a:pt x="1283732" y="0"/>
                  <a:pt x="1243967" y="0"/>
                </a:cubicBezTo>
                <a:cubicBezTo>
                  <a:pt x="1204202" y="0"/>
                  <a:pt x="1171967" y="32235"/>
                  <a:pt x="1171967" y="72000"/>
                </a:cubicBezTo>
                <a:close/>
                <a:moveTo>
                  <a:pt x="1171966" y="2470049"/>
                </a:moveTo>
                <a:lnTo>
                  <a:pt x="1171966" y="2686049"/>
                </a:lnTo>
                <a:cubicBezTo>
                  <a:pt x="1171966" y="2725814"/>
                  <a:pt x="1204201" y="2758049"/>
                  <a:pt x="1243966" y="2758049"/>
                </a:cubicBezTo>
                <a:cubicBezTo>
                  <a:pt x="1283731" y="2758049"/>
                  <a:pt x="1315966" y="2725814"/>
                  <a:pt x="1315966" y="2686049"/>
                </a:cubicBezTo>
                <a:lnTo>
                  <a:pt x="1315966" y="2470049"/>
                </a:lnTo>
                <a:cubicBezTo>
                  <a:pt x="1315966" y="2430284"/>
                  <a:pt x="1283731" y="2398049"/>
                  <a:pt x="1243966" y="2398049"/>
                </a:cubicBezTo>
                <a:cubicBezTo>
                  <a:pt x="1204201" y="2398049"/>
                  <a:pt x="1171966" y="2430284"/>
                  <a:pt x="1171966" y="2470049"/>
                </a:cubicBezTo>
                <a:close/>
                <a:moveTo>
                  <a:pt x="515345" y="1370958"/>
                </a:moveTo>
                <a:cubicBezTo>
                  <a:pt x="515344" y="1558300"/>
                  <a:pt x="586814" y="1745642"/>
                  <a:pt x="729750" y="1888579"/>
                </a:cubicBezTo>
                <a:cubicBezTo>
                  <a:pt x="1015625" y="2174454"/>
                  <a:pt x="1479119" y="2174454"/>
                  <a:pt x="1764994" y="1888580"/>
                </a:cubicBezTo>
                <a:lnTo>
                  <a:pt x="1940572" y="1713001"/>
                </a:lnTo>
                <a:lnTo>
                  <a:pt x="2136413" y="1713002"/>
                </a:lnTo>
                <a:cubicBezTo>
                  <a:pt x="2215124" y="1713001"/>
                  <a:pt x="2278929" y="1649195"/>
                  <a:pt x="2278929" y="1570486"/>
                </a:cubicBezTo>
                <a:lnTo>
                  <a:pt x="2278929" y="1374645"/>
                </a:lnTo>
                <a:lnTo>
                  <a:pt x="2282614" y="1370959"/>
                </a:lnTo>
                <a:lnTo>
                  <a:pt x="2278929" y="1367272"/>
                </a:lnTo>
                <a:lnTo>
                  <a:pt x="2278929" y="1171432"/>
                </a:lnTo>
                <a:cubicBezTo>
                  <a:pt x="2278929" y="1092722"/>
                  <a:pt x="2215123" y="1028916"/>
                  <a:pt x="2136413" y="1028916"/>
                </a:cubicBezTo>
                <a:lnTo>
                  <a:pt x="1940571" y="1028916"/>
                </a:lnTo>
                <a:cubicBezTo>
                  <a:pt x="1882045" y="970390"/>
                  <a:pt x="1823519" y="911862"/>
                  <a:pt x="1764993" y="853336"/>
                </a:cubicBezTo>
                <a:cubicBezTo>
                  <a:pt x="1479118" y="567461"/>
                  <a:pt x="1015625" y="567462"/>
                  <a:pt x="729750" y="853336"/>
                </a:cubicBezTo>
                <a:cubicBezTo>
                  <a:pt x="586813" y="996273"/>
                  <a:pt x="515344" y="1183616"/>
                  <a:pt x="515345" y="1370958"/>
                </a:cubicBezTo>
                <a:close/>
                <a:moveTo>
                  <a:pt x="388776" y="2386770"/>
                </a:moveTo>
                <a:cubicBezTo>
                  <a:pt x="388776" y="2405196"/>
                  <a:pt x="395805" y="2423622"/>
                  <a:pt x="409865" y="2437681"/>
                </a:cubicBezTo>
                <a:cubicBezTo>
                  <a:pt x="437983" y="2465800"/>
                  <a:pt x="483570" y="2465800"/>
                  <a:pt x="511688" y="2437681"/>
                </a:cubicBezTo>
                <a:lnTo>
                  <a:pt x="664423" y="2284946"/>
                </a:lnTo>
                <a:cubicBezTo>
                  <a:pt x="692541" y="2256828"/>
                  <a:pt x="692541" y="2211241"/>
                  <a:pt x="664423" y="2183123"/>
                </a:cubicBezTo>
                <a:cubicBezTo>
                  <a:pt x="636305" y="2155005"/>
                  <a:pt x="590718" y="2155005"/>
                  <a:pt x="562599" y="2183123"/>
                </a:cubicBezTo>
                <a:lnTo>
                  <a:pt x="409865" y="2335858"/>
                </a:lnTo>
                <a:cubicBezTo>
                  <a:pt x="395805" y="2349917"/>
                  <a:pt x="388776" y="2368343"/>
                  <a:pt x="388776" y="2386770"/>
                </a:cubicBezTo>
                <a:close/>
                <a:moveTo>
                  <a:pt x="388776" y="365689"/>
                </a:moveTo>
                <a:cubicBezTo>
                  <a:pt x="388776" y="384115"/>
                  <a:pt x="395805" y="402541"/>
                  <a:pt x="409865" y="416600"/>
                </a:cubicBezTo>
                <a:lnTo>
                  <a:pt x="562599" y="569335"/>
                </a:lnTo>
                <a:cubicBezTo>
                  <a:pt x="590718" y="597454"/>
                  <a:pt x="636305" y="597454"/>
                  <a:pt x="664423" y="569335"/>
                </a:cubicBezTo>
                <a:cubicBezTo>
                  <a:pt x="692541" y="541217"/>
                  <a:pt x="692541" y="495630"/>
                  <a:pt x="664423" y="467512"/>
                </a:cubicBezTo>
                <a:lnTo>
                  <a:pt x="511688" y="314777"/>
                </a:lnTo>
                <a:cubicBezTo>
                  <a:pt x="483570" y="286659"/>
                  <a:pt x="437983" y="286659"/>
                  <a:pt x="409865" y="314777"/>
                </a:cubicBezTo>
                <a:cubicBezTo>
                  <a:pt x="395805" y="328836"/>
                  <a:pt x="388776" y="347262"/>
                  <a:pt x="388776" y="365689"/>
                </a:cubicBezTo>
                <a:close/>
                <a:moveTo>
                  <a:pt x="0" y="1379024"/>
                </a:moveTo>
                <a:cubicBezTo>
                  <a:pt x="0" y="1418789"/>
                  <a:pt x="32235" y="1451024"/>
                  <a:pt x="72000" y="1451024"/>
                </a:cubicBezTo>
                <a:lnTo>
                  <a:pt x="288000" y="1451024"/>
                </a:lnTo>
                <a:cubicBezTo>
                  <a:pt x="327765" y="1451024"/>
                  <a:pt x="360000" y="1418789"/>
                  <a:pt x="360000" y="1379024"/>
                </a:cubicBezTo>
                <a:cubicBezTo>
                  <a:pt x="360000" y="1339259"/>
                  <a:pt x="327765" y="1307024"/>
                  <a:pt x="288000" y="1307024"/>
                </a:cubicBezTo>
                <a:lnTo>
                  <a:pt x="72000" y="1307024"/>
                </a:lnTo>
                <a:cubicBezTo>
                  <a:pt x="32235" y="1307024"/>
                  <a:pt x="0" y="1339259"/>
                  <a:pt x="0" y="1379024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1" name="Rounded Rectangle 51">
            <a:extLst>
              <a:ext uri="{FF2B5EF4-FFF2-40B4-BE49-F238E27FC236}">
                <a16:creationId xmlns:a16="http://schemas.microsoft.com/office/drawing/2014/main" id="{532BB7F0-C8D7-468F-B610-487B3FF5056F}"/>
              </a:ext>
            </a:extLst>
          </p:cNvPr>
          <p:cNvSpPr/>
          <p:nvPr/>
        </p:nvSpPr>
        <p:spPr>
          <a:xfrm rot="16200000" flipH="1">
            <a:off x="775748" y="5161279"/>
            <a:ext cx="367987" cy="346556"/>
          </a:xfrm>
          <a:custGeom>
            <a:avLst/>
            <a:gdLst/>
            <a:ahLst/>
            <a:cxnLst/>
            <a:rect l="l" t="t" r="r" b="b"/>
            <a:pathLst>
              <a:path w="2928608" h="2758049">
                <a:moveTo>
                  <a:pt x="2797052" y="1199936"/>
                </a:moveTo>
                <a:lnTo>
                  <a:pt x="2797052" y="1541978"/>
                </a:lnTo>
                <a:cubicBezTo>
                  <a:pt x="2797052" y="1578306"/>
                  <a:pt x="2826502" y="1607756"/>
                  <a:pt x="2862830" y="1607756"/>
                </a:cubicBezTo>
                <a:lnTo>
                  <a:pt x="2862830" y="1607755"/>
                </a:lnTo>
                <a:cubicBezTo>
                  <a:pt x="2899158" y="1607755"/>
                  <a:pt x="2928608" y="1578305"/>
                  <a:pt x="2928608" y="1541977"/>
                </a:cubicBezTo>
                <a:lnTo>
                  <a:pt x="2928607" y="1199936"/>
                </a:lnTo>
                <a:cubicBezTo>
                  <a:pt x="2928607" y="1163608"/>
                  <a:pt x="2899158" y="1134159"/>
                  <a:pt x="2862830" y="1134158"/>
                </a:cubicBezTo>
                <a:cubicBezTo>
                  <a:pt x="2826502" y="1134159"/>
                  <a:pt x="2797052" y="1163608"/>
                  <a:pt x="2797052" y="1199936"/>
                </a:cubicBezTo>
                <a:close/>
                <a:moveTo>
                  <a:pt x="2593193" y="1147315"/>
                </a:moveTo>
                <a:lnTo>
                  <a:pt x="2593193" y="1594601"/>
                </a:lnTo>
                <a:cubicBezTo>
                  <a:pt x="2593193" y="1630929"/>
                  <a:pt x="2622643" y="1660379"/>
                  <a:pt x="2658971" y="1660379"/>
                </a:cubicBezTo>
                <a:lnTo>
                  <a:pt x="2658971" y="1660378"/>
                </a:lnTo>
                <a:cubicBezTo>
                  <a:pt x="2695299" y="1660378"/>
                  <a:pt x="2724749" y="1630928"/>
                  <a:pt x="2724749" y="1594600"/>
                </a:cubicBezTo>
                <a:lnTo>
                  <a:pt x="2724748" y="1147315"/>
                </a:lnTo>
                <a:cubicBezTo>
                  <a:pt x="2724748" y="1110987"/>
                  <a:pt x="2695299" y="1081538"/>
                  <a:pt x="2658971" y="1081537"/>
                </a:cubicBezTo>
                <a:cubicBezTo>
                  <a:pt x="2622643" y="1081538"/>
                  <a:pt x="2593193" y="1110987"/>
                  <a:pt x="2593193" y="1147315"/>
                </a:cubicBezTo>
                <a:close/>
                <a:moveTo>
                  <a:pt x="2389334" y="1121004"/>
                </a:moveTo>
                <a:lnTo>
                  <a:pt x="2389334" y="1620912"/>
                </a:lnTo>
                <a:cubicBezTo>
                  <a:pt x="2389334" y="1657240"/>
                  <a:pt x="2418784" y="1686690"/>
                  <a:pt x="2455112" y="1686690"/>
                </a:cubicBezTo>
                <a:lnTo>
                  <a:pt x="2455112" y="1686689"/>
                </a:lnTo>
                <a:cubicBezTo>
                  <a:pt x="2491440" y="1686689"/>
                  <a:pt x="2520890" y="1657239"/>
                  <a:pt x="2520890" y="1620911"/>
                </a:cubicBezTo>
                <a:lnTo>
                  <a:pt x="2520889" y="1121004"/>
                </a:lnTo>
                <a:cubicBezTo>
                  <a:pt x="2520889" y="1084676"/>
                  <a:pt x="2491440" y="1055227"/>
                  <a:pt x="2455112" y="1055226"/>
                </a:cubicBezTo>
                <a:cubicBezTo>
                  <a:pt x="2418784" y="1055227"/>
                  <a:pt x="2389334" y="1084676"/>
                  <a:pt x="2389334" y="1121004"/>
                </a:cubicBezTo>
                <a:close/>
                <a:moveTo>
                  <a:pt x="1314382" y="1247024"/>
                </a:moveTo>
                <a:cubicBezTo>
                  <a:pt x="1314381" y="1225915"/>
                  <a:pt x="1331494" y="1208803"/>
                  <a:pt x="1352603" y="1208803"/>
                </a:cubicBezTo>
                <a:lnTo>
                  <a:pt x="1410313" y="1208803"/>
                </a:lnTo>
                <a:lnTo>
                  <a:pt x="1410313" y="1146778"/>
                </a:lnTo>
                <a:cubicBezTo>
                  <a:pt x="1410313" y="1145599"/>
                  <a:pt x="1410393" y="1144438"/>
                  <a:pt x="1411688" y="1143457"/>
                </a:cubicBezTo>
                <a:lnTo>
                  <a:pt x="1408531" y="1133444"/>
                </a:lnTo>
                <a:cubicBezTo>
                  <a:pt x="1410371" y="1112415"/>
                  <a:pt x="1428909" y="1096860"/>
                  <a:pt x="1449938" y="1098699"/>
                </a:cubicBezTo>
                <a:lnTo>
                  <a:pt x="2236821" y="1167543"/>
                </a:lnTo>
                <a:cubicBezTo>
                  <a:pt x="2257849" y="1169383"/>
                  <a:pt x="2273405" y="1187920"/>
                  <a:pt x="2271565" y="1208950"/>
                </a:cubicBezTo>
                <a:cubicBezTo>
                  <a:pt x="2269725" y="1229978"/>
                  <a:pt x="2251187" y="1245533"/>
                  <a:pt x="2230159" y="1243693"/>
                </a:cubicBezTo>
                <a:cubicBezTo>
                  <a:pt x="1973864" y="1221271"/>
                  <a:pt x="1717570" y="1198849"/>
                  <a:pt x="1461275" y="1176426"/>
                </a:cubicBezTo>
                <a:lnTo>
                  <a:pt x="1461274" y="1208803"/>
                </a:lnTo>
                <a:lnTo>
                  <a:pt x="1518985" y="1208803"/>
                </a:lnTo>
                <a:cubicBezTo>
                  <a:pt x="1540095" y="1208802"/>
                  <a:pt x="1557205" y="1225915"/>
                  <a:pt x="1557206" y="1247025"/>
                </a:cubicBezTo>
                <a:lnTo>
                  <a:pt x="1557207" y="1247023"/>
                </a:lnTo>
                <a:cubicBezTo>
                  <a:pt x="1557207" y="1268132"/>
                  <a:pt x="1540095" y="1285244"/>
                  <a:pt x="1518986" y="1285244"/>
                </a:cubicBezTo>
                <a:cubicBezTo>
                  <a:pt x="1499749" y="1285244"/>
                  <a:pt x="1480511" y="1285243"/>
                  <a:pt x="1461275" y="1285244"/>
                </a:cubicBezTo>
                <a:lnTo>
                  <a:pt x="1461275" y="1337600"/>
                </a:lnTo>
                <a:lnTo>
                  <a:pt x="1518985" y="1337600"/>
                </a:lnTo>
                <a:cubicBezTo>
                  <a:pt x="1540095" y="1337600"/>
                  <a:pt x="1557206" y="1354713"/>
                  <a:pt x="1557206" y="1375821"/>
                </a:cubicBezTo>
                <a:lnTo>
                  <a:pt x="1557207" y="1375820"/>
                </a:lnTo>
                <a:cubicBezTo>
                  <a:pt x="1557206" y="1396928"/>
                  <a:pt x="1540095" y="1414041"/>
                  <a:pt x="1518986" y="1414041"/>
                </a:cubicBezTo>
                <a:cubicBezTo>
                  <a:pt x="1499750" y="1414041"/>
                  <a:pt x="1480511" y="1414041"/>
                  <a:pt x="1461275" y="1414042"/>
                </a:cubicBezTo>
                <a:lnTo>
                  <a:pt x="1461275" y="1466398"/>
                </a:lnTo>
                <a:lnTo>
                  <a:pt x="1518985" y="1466398"/>
                </a:lnTo>
                <a:cubicBezTo>
                  <a:pt x="1540095" y="1466398"/>
                  <a:pt x="1557206" y="1483509"/>
                  <a:pt x="1557206" y="1504618"/>
                </a:cubicBezTo>
                <a:lnTo>
                  <a:pt x="1557207" y="1504619"/>
                </a:lnTo>
                <a:cubicBezTo>
                  <a:pt x="1557207" y="1525727"/>
                  <a:pt x="1540094" y="1542838"/>
                  <a:pt x="1518986" y="1542839"/>
                </a:cubicBezTo>
                <a:cubicBezTo>
                  <a:pt x="1499749" y="1542839"/>
                  <a:pt x="1480511" y="1542838"/>
                  <a:pt x="1461275" y="1542839"/>
                </a:cubicBezTo>
                <a:lnTo>
                  <a:pt x="1461274" y="1575412"/>
                </a:lnTo>
                <a:lnTo>
                  <a:pt x="2226550" y="1494978"/>
                </a:lnTo>
                <a:cubicBezTo>
                  <a:pt x="2247542" y="1492772"/>
                  <a:pt x="2266350" y="1508001"/>
                  <a:pt x="2268556" y="1528995"/>
                </a:cubicBezTo>
                <a:cubicBezTo>
                  <a:pt x="2270763" y="1549988"/>
                  <a:pt x="2255534" y="1568794"/>
                  <a:pt x="2234542" y="1571000"/>
                </a:cubicBezTo>
                <a:cubicBezTo>
                  <a:pt x="1972686" y="1598522"/>
                  <a:pt x="1710833" y="1626046"/>
                  <a:pt x="1448978" y="1653567"/>
                </a:cubicBezTo>
                <a:cubicBezTo>
                  <a:pt x="1427984" y="1655774"/>
                  <a:pt x="1409178" y="1640544"/>
                  <a:pt x="1406971" y="1619551"/>
                </a:cubicBezTo>
                <a:cubicBezTo>
                  <a:pt x="1406474" y="1614827"/>
                  <a:pt x="1406862" y="1610214"/>
                  <a:pt x="1410805" y="1606610"/>
                </a:cubicBezTo>
                <a:lnTo>
                  <a:pt x="1410312" y="1605422"/>
                </a:lnTo>
                <a:lnTo>
                  <a:pt x="1410312" y="1542839"/>
                </a:lnTo>
                <a:lnTo>
                  <a:pt x="1352603" y="1542841"/>
                </a:lnTo>
                <a:cubicBezTo>
                  <a:pt x="1331494" y="1542841"/>
                  <a:pt x="1314382" y="1525729"/>
                  <a:pt x="1314382" y="1504619"/>
                </a:cubicBezTo>
                <a:cubicBezTo>
                  <a:pt x="1314382" y="1483510"/>
                  <a:pt x="1331493" y="1466397"/>
                  <a:pt x="1352603" y="1466398"/>
                </a:cubicBezTo>
                <a:lnTo>
                  <a:pt x="1410312" y="1466398"/>
                </a:lnTo>
                <a:lnTo>
                  <a:pt x="1410313" y="1414042"/>
                </a:lnTo>
                <a:lnTo>
                  <a:pt x="1352603" y="1414042"/>
                </a:lnTo>
                <a:cubicBezTo>
                  <a:pt x="1331494" y="1414041"/>
                  <a:pt x="1314383" y="1396930"/>
                  <a:pt x="1314382" y="1375820"/>
                </a:cubicBezTo>
                <a:cubicBezTo>
                  <a:pt x="1314383" y="1354713"/>
                  <a:pt x="1331494" y="1337600"/>
                  <a:pt x="1352603" y="1337601"/>
                </a:cubicBezTo>
                <a:lnTo>
                  <a:pt x="1410312" y="1337600"/>
                </a:lnTo>
                <a:lnTo>
                  <a:pt x="1410312" y="1285244"/>
                </a:lnTo>
                <a:lnTo>
                  <a:pt x="1352603" y="1285244"/>
                </a:lnTo>
                <a:cubicBezTo>
                  <a:pt x="1331494" y="1285244"/>
                  <a:pt x="1314381" y="1268133"/>
                  <a:pt x="1314382" y="1247024"/>
                </a:cubicBezTo>
                <a:close/>
                <a:moveTo>
                  <a:pt x="1171967" y="72000"/>
                </a:moveTo>
                <a:lnTo>
                  <a:pt x="1171967" y="288000"/>
                </a:lnTo>
                <a:cubicBezTo>
                  <a:pt x="1171967" y="327765"/>
                  <a:pt x="1204202" y="360000"/>
                  <a:pt x="1243967" y="360000"/>
                </a:cubicBezTo>
                <a:cubicBezTo>
                  <a:pt x="1283732" y="360000"/>
                  <a:pt x="1315967" y="327765"/>
                  <a:pt x="1315967" y="288000"/>
                </a:cubicBezTo>
                <a:lnTo>
                  <a:pt x="1315967" y="72000"/>
                </a:lnTo>
                <a:cubicBezTo>
                  <a:pt x="1315967" y="32235"/>
                  <a:pt x="1283732" y="0"/>
                  <a:pt x="1243967" y="0"/>
                </a:cubicBezTo>
                <a:cubicBezTo>
                  <a:pt x="1204202" y="0"/>
                  <a:pt x="1171967" y="32235"/>
                  <a:pt x="1171967" y="72000"/>
                </a:cubicBezTo>
                <a:close/>
                <a:moveTo>
                  <a:pt x="1171966" y="2470049"/>
                </a:moveTo>
                <a:lnTo>
                  <a:pt x="1171966" y="2686049"/>
                </a:lnTo>
                <a:cubicBezTo>
                  <a:pt x="1171966" y="2725814"/>
                  <a:pt x="1204201" y="2758049"/>
                  <a:pt x="1243966" y="2758049"/>
                </a:cubicBezTo>
                <a:cubicBezTo>
                  <a:pt x="1283731" y="2758049"/>
                  <a:pt x="1315966" y="2725814"/>
                  <a:pt x="1315966" y="2686049"/>
                </a:cubicBezTo>
                <a:lnTo>
                  <a:pt x="1315966" y="2470049"/>
                </a:lnTo>
                <a:cubicBezTo>
                  <a:pt x="1315966" y="2430284"/>
                  <a:pt x="1283731" y="2398049"/>
                  <a:pt x="1243966" y="2398049"/>
                </a:cubicBezTo>
                <a:cubicBezTo>
                  <a:pt x="1204201" y="2398049"/>
                  <a:pt x="1171966" y="2430284"/>
                  <a:pt x="1171966" y="2470049"/>
                </a:cubicBezTo>
                <a:close/>
                <a:moveTo>
                  <a:pt x="515345" y="1370958"/>
                </a:moveTo>
                <a:cubicBezTo>
                  <a:pt x="515344" y="1558300"/>
                  <a:pt x="586814" y="1745642"/>
                  <a:pt x="729750" y="1888579"/>
                </a:cubicBezTo>
                <a:cubicBezTo>
                  <a:pt x="1015625" y="2174454"/>
                  <a:pt x="1479119" y="2174454"/>
                  <a:pt x="1764994" y="1888580"/>
                </a:cubicBezTo>
                <a:lnTo>
                  <a:pt x="1940572" y="1713001"/>
                </a:lnTo>
                <a:lnTo>
                  <a:pt x="2136413" y="1713002"/>
                </a:lnTo>
                <a:cubicBezTo>
                  <a:pt x="2215124" y="1713001"/>
                  <a:pt x="2278929" y="1649195"/>
                  <a:pt x="2278929" y="1570486"/>
                </a:cubicBezTo>
                <a:lnTo>
                  <a:pt x="2278929" y="1374645"/>
                </a:lnTo>
                <a:lnTo>
                  <a:pt x="2282614" y="1370959"/>
                </a:lnTo>
                <a:lnTo>
                  <a:pt x="2278929" y="1367272"/>
                </a:lnTo>
                <a:lnTo>
                  <a:pt x="2278929" y="1171432"/>
                </a:lnTo>
                <a:cubicBezTo>
                  <a:pt x="2278929" y="1092722"/>
                  <a:pt x="2215123" y="1028916"/>
                  <a:pt x="2136413" y="1028916"/>
                </a:cubicBezTo>
                <a:lnTo>
                  <a:pt x="1940571" y="1028916"/>
                </a:lnTo>
                <a:cubicBezTo>
                  <a:pt x="1882045" y="970390"/>
                  <a:pt x="1823519" y="911862"/>
                  <a:pt x="1764993" y="853336"/>
                </a:cubicBezTo>
                <a:cubicBezTo>
                  <a:pt x="1479118" y="567461"/>
                  <a:pt x="1015625" y="567462"/>
                  <a:pt x="729750" y="853336"/>
                </a:cubicBezTo>
                <a:cubicBezTo>
                  <a:pt x="586813" y="996273"/>
                  <a:pt x="515344" y="1183616"/>
                  <a:pt x="515345" y="1370958"/>
                </a:cubicBezTo>
                <a:close/>
                <a:moveTo>
                  <a:pt x="388776" y="2386770"/>
                </a:moveTo>
                <a:cubicBezTo>
                  <a:pt x="388776" y="2405196"/>
                  <a:pt x="395805" y="2423622"/>
                  <a:pt x="409865" y="2437681"/>
                </a:cubicBezTo>
                <a:cubicBezTo>
                  <a:pt x="437983" y="2465800"/>
                  <a:pt x="483570" y="2465800"/>
                  <a:pt x="511688" y="2437681"/>
                </a:cubicBezTo>
                <a:lnTo>
                  <a:pt x="664423" y="2284946"/>
                </a:lnTo>
                <a:cubicBezTo>
                  <a:pt x="692541" y="2256828"/>
                  <a:pt x="692541" y="2211241"/>
                  <a:pt x="664423" y="2183123"/>
                </a:cubicBezTo>
                <a:cubicBezTo>
                  <a:pt x="636305" y="2155005"/>
                  <a:pt x="590718" y="2155005"/>
                  <a:pt x="562599" y="2183123"/>
                </a:cubicBezTo>
                <a:lnTo>
                  <a:pt x="409865" y="2335858"/>
                </a:lnTo>
                <a:cubicBezTo>
                  <a:pt x="395805" y="2349917"/>
                  <a:pt x="388776" y="2368343"/>
                  <a:pt x="388776" y="2386770"/>
                </a:cubicBezTo>
                <a:close/>
                <a:moveTo>
                  <a:pt x="388776" y="365689"/>
                </a:moveTo>
                <a:cubicBezTo>
                  <a:pt x="388776" y="384115"/>
                  <a:pt x="395805" y="402541"/>
                  <a:pt x="409865" y="416600"/>
                </a:cubicBezTo>
                <a:lnTo>
                  <a:pt x="562599" y="569335"/>
                </a:lnTo>
                <a:cubicBezTo>
                  <a:pt x="590718" y="597454"/>
                  <a:pt x="636305" y="597454"/>
                  <a:pt x="664423" y="569335"/>
                </a:cubicBezTo>
                <a:cubicBezTo>
                  <a:pt x="692541" y="541217"/>
                  <a:pt x="692541" y="495630"/>
                  <a:pt x="664423" y="467512"/>
                </a:cubicBezTo>
                <a:lnTo>
                  <a:pt x="511688" y="314777"/>
                </a:lnTo>
                <a:cubicBezTo>
                  <a:pt x="483570" y="286659"/>
                  <a:pt x="437983" y="286659"/>
                  <a:pt x="409865" y="314777"/>
                </a:cubicBezTo>
                <a:cubicBezTo>
                  <a:pt x="395805" y="328836"/>
                  <a:pt x="388776" y="347262"/>
                  <a:pt x="388776" y="365689"/>
                </a:cubicBezTo>
                <a:close/>
                <a:moveTo>
                  <a:pt x="0" y="1379024"/>
                </a:moveTo>
                <a:cubicBezTo>
                  <a:pt x="0" y="1418789"/>
                  <a:pt x="32235" y="1451024"/>
                  <a:pt x="72000" y="1451024"/>
                </a:cubicBezTo>
                <a:lnTo>
                  <a:pt x="288000" y="1451024"/>
                </a:lnTo>
                <a:cubicBezTo>
                  <a:pt x="327765" y="1451024"/>
                  <a:pt x="360000" y="1418789"/>
                  <a:pt x="360000" y="1379024"/>
                </a:cubicBezTo>
                <a:cubicBezTo>
                  <a:pt x="360000" y="1339259"/>
                  <a:pt x="327765" y="1307024"/>
                  <a:pt x="288000" y="1307024"/>
                </a:cubicBezTo>
                <a:lnTo>
                  <a:pt x="72000" y="1307024"/>
                </a:lnTo>
                <a:cubicBezTo>
                  <a:pt x="32235" y="1307024"/>
                  <a:pt x="0" y="1339259"/>
                  <a:pt x="0" y="1379024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4" name="CaixaDeTexto 53">
                <a:extLst>
                  <a:ext uri="{FF2B5EF4-FFF2-40B4-BE49-F238E27FC236}">
                    <a16:creationId xmlns:a16="http://schemas.microsoft.com/office/drawing/2014/main" id="{E73738C8-B943-4903-949E-55848CCA7C02}"/>
                  </a:ext>
                </a:extLst>
              </p:cNvPr>
              <p:cNvSpPr txBox="1"/>
              <p:nvPr/>
            </p:nvSpPr>
            <p:spPr>
              <a:xfrm>
                <a:off x="1700610" y="5798867"/>
                <a:ext cx="553446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𝐴𝑛𝑎𝑙𝑜𝑔𝑎𝑚𝑒𝑛𝑡𝑒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pt-B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pt-B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pt-B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  → </m:t>
                      </m:r>
                      <m:sSup>
                        <m:sSupPr>
                          <m:ctrlPr>
                            <a:rPr lang="pt-B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pt-B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</m:t>
                      </m:r>
                    </m:oMath>
                  </m:oMathPara>
                </a14:m>
                <a:endParaRPr lang="pt-BR" sz="2000" b="0" dirty="0"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54" name="CaixaDeTexto 53">
                <a:extLst>
                  <a:ext uri="{FF2B5EF4-FFF2-40B4-BE49-F238E27FC236}">
                    <a16:creationId xmlns:a16="http://schemas.microsoft.com/office/drawing/2014/main" id="{E73738C8-B943-4903-949E-55848CCA7C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0610" y="5798867"/>
                <a:ext cx="5534464" cy="307777"/>
              </a:xfrm>
              <a:prstGeom prst="rect">
                <a:avLst/>
              </a:prstGeom>
              <a:blipFill>
                <a:blip r:embed="rId16"/>
                <a:stretch>
                  <a:fillRect l="-1211" t="-1961" r="-551" b="-3333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Retângulo 60">
            <a:extLst>
              <a:ext uri="{FF2B5EF4-FFF2-40B4-BE49-F238E27FC236}">
                <a16:creationId xmlns:a16="http://schemas.microsoft.com/office/drawing/2014/main" id="{2A018E72-D974-4257-8EB0-5C2E137AF204}"/>
              </a:ext>
            </a:extLst>
          </p:cNvPr>
          <p:cNvSpPr/>
          <p:nvPr/>
        </p:nvSpPr>
        <p:spPr>
          <a:xfrm>
            <a:off x="725407" y="3291840"/>
            <a:ext cx="4272721" cy="581224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2" name="Retângulo 61">
            <a:extLst>
              <a:ext uri="{FF2B5EF4-FFF2-40B4-BE49-F238E27FC236}">
                <a16:creationId xmlns:a16="http://schemas.microsoft.com/office/drawing/2014/main" id="{376F1E86-B90F-4C0F-BB61-67C5D45AB72C}"/>
              </a:ext>
            </a:extLst>
          </p:cNvPr>
          <p:cNvSpPr/>
          <p:nvPr/>
        </p:nvSpPr>
        <p:spPr>
          <a:xfrm>
            <a:off x="701082" y="5036315"/>
            <a:ext cx="4272721" cy="581224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68257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500"/>
                            </p:stCondLst>
                            <p:childTnLst>
                              <p:par>
                                <p:cTn id="3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1" dur="2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1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1" dur="1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000"/>
                            </p:stCondLst>
                            <p:childTnLst>
                              <p:par>
                                <p:cTn id="8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500"/>
                            </p:stCondLst>
                            <p:childTnLst>
                              <p:par>
                                <p:cTn id="9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98" dur="2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/>
      <p:bldP spid="32" grpId="0"/>
      <p:bldP spid="33" grpId="0"/>
      <p:bldP spid="34" grpId="0"/>
      <p:bldP spid="35" grpId="0"/>
      <p:bldP spid="38" grpId="0"/>
      <p:bldP spid="39" grpId="0"/>
      <p:bldP spid="41" grpId="0"/>
      <p:bldP spid="45" grpId="0"/>
      <p:bldP spid="46" grpId="0"/>
      <p:bldP spid="47" grpId="0"/>
      <p:bldP spid="48" grpId="0"/>
      <p:bldP spid="50" grpId="0" animBg="1"/>
      <p:bldP spid="51" grpId="0" animBg="1"/>
      <p:bldP spid="54" grpId="0"/>
      <p:bldP spid="61" grpId="0" animBg="1"/>
      <p:bldP spid="6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772160" y="438419"/>
            <a:ext cx="9628632" cy="1362113"/>
          </a:xfrm>
        </p:spPr>
        <p:txBody>
          <a:bodyPr/>
          <a:lstStyle/>
          <a:p>
            <a:r>
              <a:rPr lang="pt-BR" dirty="0">
                <a:solidFill>
                  <a:schemeClr val="bg2"/>
                </a:solidFill>
              </a:rPr>
              <a:t>Visualizando a Fronteira de Decisão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262FA93D-81BD-48DC-B8D8-AB580FD9D4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956" y="2204430"/>
            <a:ext cx="4234091" cy="348392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0" name="CaixaDeTexto 39">
                <a:extLst>
                  <a:ext uri="{FF2B5EF4-FFF2-40B4-BE49-F238E27FC236}">
                    <a16:creationId xmlns:a16="http://schemas.microsoft.com/office/drawing/2014/main" id="{DAA01832-D2B6-46D8-AF37-D067A763C09A}"/>
                  </a:ext>
                </a:extLst>
              </p:cNvPr>
              <p:cNvSpPr txBox="1"/>
              <p:nvPr/>
            </p:nvSpPr>
            <p:spPr>
              <a:xfrm>
                <a:off x="5179572" y="2298209"/>
                <a:ext cx="40723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>
          <p:sp>
            <p:nvSpPr>
              <p:cNvPr id="40" name="CaixaDeTexto 39">
                <a:extLst>
                  <a:ext uri="{FF2B5EF4-FFF2-40B4-BE49-F238E27FC236}">
                    <a16:creationId xmlns:a16="http://schemas.microsoft.com/office/drawing/2014/main" id="{DAA01832-D2B6-46D8-AF37-D067A763C0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9572" y="2298209"/>
                <a:ext cx="4072397" cy="369332"/>
              </a:xfrm>
              <a:prstGeom prst="rect">
                <a:avLst/>
              </a:prstGeom>
              <a:blipFill>
                <a:blip r:embed="rId4"/>
                <a:stretch>
                  <a:fillRect r="-449" b="-3442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2" name="CaixaDeTexto 41">
                <a:extLst>
                  <a:ext uri="{FF2B5EF4-FFF2-40B4-BE49-F238E27FC236}">
                    <a16:creationId xmlns:a16="http://schemas.microsoft.com/office/drawing/2014/main" id="{5B1093A4-CB59-42F0-A57B-337E544D77CD}"/>
                  </a:ext>
                </a:extLst>
              </p:cNvPr>
              <p:cNvSpPr txBox="1"/>
              <p:nvPr/>
            </p:nvSpPr>
            <p:spPr>
              <a:xfrm>
                <a:off x="6737487" y="2928129"/>
                <a:ext cx="314189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−3</m:t>
                      </m:r>
                    </m:oMath>
                  </m:oMathPara>
                </a14:m>
                <a:endParaRPr lang="pt-BR" sz="1600" dirty="0"/>
              </a:p>
            </p:txBody>
          </p:sp>
        </mc:Choice>
        <mc:Fallback>
          <p:sp>
            <p:nvSpPr>
              <p:cNvPr id="42" name="CaixaDeTexto 41">
                <a:extLst>
                  <a:ext uri="{FF2B5EF4-FFF2-40B4-BE49-F238E27FC236}">
                    <a16:creationId xmlns:a16="http://schemas.microsoft.com/office/drawing/2014/main" id="{5B1093A4-CB59-42F0-A57B-337E544D77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7487" y="2928129"/>
                <a:ext cx="314189" cy="246221"/>
              </a:xfrm>
              <a:prstGeom prst="rect">
                <a:avLst/>
              </a:prstGeom>
              <a:blipFill>
                <a:blip r:embed="rId5"/>
                <a:stretch>
                  <a:fillRect l="-1923" r="-13462" b="-487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4" name="CaixaDeTexto 43">
                <a:extLst>
                  <a:ext uri="{FF2B5EF4-FFF2-40B4-BE49-F238E27FC236}">
                    <a16:creationId xmlns:a16="http://schemas.microsoft.com/office/drawing/2014/main" id="{045438EA-1CB8-4DCD-9838-8C8C3790A0DB}"/>
                  </a:ext>
                </a:extLst>
              </p:cNvPr>
              <p:cNvSpPr txBox="1"/>
              <p:nvPr/>
            </p:nvSpPr>
            <p:spPr>
              <a:xfrm>
                <a:off x="7524804" y="2928129"/>
                <a:ext cx="160300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pt-BR" sz="1600" dirty="0"/>
              </a:p>
            </p:txBody>
          </p:sp>
        </mc:Choice>
        <mc:Fallback>
          <p:sp>
            <p:nvSpPr>
              <p:cNvPr id="44" name="CaixaDeTexto 43">
                <a:extLst>
                  <a:ext uri="{FF2B5EF4-FFF2-40B4-BE49-F238E27FC236}">
                    <a16:creationId xmlns:a16="http://schemas.microsoft.com/office/drawing/2014/main" id="{045438EA-1CB8-4DCD-9838-8C8C3790A0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4804" y="2928129"/>
                <a:ext cx="160300" cy="246221"/>
              </a:xfrm>
              <a:prstGeom prst="rect">
                <a:avLst/>
              </a:prstGeom>
              <a:blipFill>
                <a:blip r:embed="rId6"/>
                <a:stretch>
                  <a:fillRect l="-25926" r="-25926" b="-487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9" name="CaixaDeTexto 48">
                <a:extLst>
                  <a:ext uri="{FF2B5EF4-FFF2-40B4-BE49-F238E27FC236}">
                    <a16:creationId xmlns:a16="http://schemas.microsoft.com/office/drawing/2014/main" id="{57AA9909-7FD6-44EB-939F-2E4E1BF14389}"/>
                  </a:ext>
                </a:extLst>
              </p:cNvPr>
              <p:cNvSpPr txBox="1"/>
              <p:nvPr/>
            </p:nvSpPr>
            <p:spPr>
              <a:xfrm>
                <a:off x="8416527" y="2928129"/>
                <a:ext cx="160300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pt-BR" sz="1600" dirty="0"/>
              </a:p>
            </p:txBody>
          </p:sp>
        </mc:Choice>
        <mc:Fallback>
          <p:sp>
            <p:nvSpPr>
              <p:cNvPr id="49" name="CaixaDeTexto 48">
                <a:extLst>
                  <a:ext uri="{FF2B5EF4-FFF2-40B4-BE49-F238E27FC236}">
                    <a16:creationId xmlns:a16="http://schemas.microsoft.com/office/drawing/2014/main" id="{57AA9909-7FD6-44EB-939F-2E4E1BF143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6527" y="2928129"/>
                <a:ext cx="160300" cy="246221"/>
              </a:xfrm>
              <a:prstGeom prst="rect">
                <a:avLst/>
              </a:prstGeom>
              <a:blipFill>
                <a:blip r:embed="rId7"/>
                <a:stretch>
                  <a:fillRect l="-30769" r="-26923" b="-487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B6383175-5068-48F5-8044-9B7446813CA4}"/>
              </a:ext>
            </a:extLst>
          </p:cNvPr>
          <p:cNvCxnSpPr>
            <a:cxnSpLocks/>
            <a:endCxn id="42" idx="0"/>
          </p:cNvCxnSpPr>
          <p:nvPr/>
        </p:nvCxnSpPr>
        <p:spPr>
          <a:xfrm>
            <a:off x="6894582" y="2700342"/>
            <a:ext cx="0" cy="2277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ector de Seta Reta 51">
            <a:extLst>
              <a:ext uri="{FF2B5EF4-FFF2-40B4-BE49-F238E27FC236}">
                <a16:creationId xmlns:a16="http://schemas.microsoft.com/office/drawing/2014/main" id="{E536B787-79A3-4453-8E36-2C917BAB70B3}"/>
              </a:ext>
            </a:extLst>
          </p:cNvPr>
          <p:cNvCxnSpPr>
            <a:cxnSpLocks/>
            <a:endCxn id="44" idx="0"/>
          </p:cNvCxnSpPr>
          <p:nvPr/>
        </p:nvCxnSpPr>
        <p:spPr>
          <a:xfrm>
            <a:off x="7604954" y="2700342"/>
            <a:ext cx="0" cy="2277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ector de Seta Reta 52">
            <a:extLst>
              <a:ext uri="{FF2B5EF4-FFF2-40B4-BE49-F238E27FC236}">
                <a16:creationId xmlns:a16="http://schemas.microsoft.com/office/drawing/2014/main" id="{D42937DE-9ABA-498C-9D0B-8D0DCED5A795}"/>
              </a:ext>
            </a:extLst>
          </p:cNvPr>
          <p:cNvCxnSpPr>
            <a:cxnSpLocks/>
            <a:endCxn id="49" idx="0"/>
          </p:cNvCxnSpPr>
          <p:nvPr/>
        </p:nvCxnSpPr>
        <p:spPr>
          <a:xfrm>
            <a:off x="8496677" y="2700342"/>
            <a:ext cx="0" cy="2277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5" name="CaixaDeTexto 54">
                <a:extLst>
                  <a:ext uri="{FF2B5EF4-FFF2-40B4-BE49-F238E27FC236}">
                    <a16:creationId xmlns:a16="http://schemas.microsoft.com/office/drawing/2014/main" id="{01A06867-885C-44DF-BC13-1BA9C1230CAB}"/>
                  </a:ext>
                </a:extLst>
              </p:cNvPr>
              <p:cNvSpPr txBox="1"/>
              <p:nvPr/>
            </p:nvSpPr>
            <p:spPr>
              <a:xfrm>
                <a:off x="9983392" y="2051598"/>
                <a:ext cx="1295996" cy="9742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pt-BR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−3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pt-BR" sz="2400" dirty="0"/>
              </a:p>
            </p:txBody>
          </p:sp>
        </mc:Choice>
        <mc:Fallback>
          <p:sp>
            <p:nvSpPr>
              <p:cNvPr id="55" name="CaixaDeTexto 54">
                <a:extLst>
                  <a:ext uri="{FF2B5EF4-FFF2-40B4-BE49-F238E27FC236}">
                    <a16:creationId xmlns:a16="http://schemas.microsoft.com/office/drawing/2014/main" id="{01A06867-885C-44DF-BC13-1BA9C1230C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3392" y="2051598"/>
                <a:ext cx="1295996" cy="97424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Título 1">
            <a:extLst>
              <a:ext uri="{FF2B5EF4-FFF2-40B4-BE49-F238E27FC236}">
                <a16:creationId xmlns:a16="http://schemas.microsoft.com/office/drawing/2014/main" id="{B8D1AD35-CAA3-47C4-9B7A-97D79DCD209B}"/>
              </a:ext>
            </a:extLst>
          </p:cNvPr>
          <p:cNvSpPr txBox="1">
            <a:spLocks/>
          </p:cNvSpPr>
          <p:nvPr/>
        </p:nvSpPr>
        <p:spPr bwMode="black">
          <a:xfrm>
            <a:off x="5332740" y="3699902"/>
            <a:ext cx="1570448" cy="4703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400" dirty="0">
                <a:solidFill>
                  <a:schemeClr val="tx1"/>
                </a:solidFill>
              </a:rPr>
              <a:t>Classificar</a:t>
            </a:r>
            <a:endParaRPr lang="pt-BR" sz="1600" i="1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7" name="CaixaDeTexto 56">
                <a:extLst>
                  <a:ext uri="{FF2B5EF4-FFF2-40B4-BE49-F238E27FC236}">
                    <a16:creationId xmlns:a16="http://schemas.microsoft.com/office/drawing/2014/main" id="{D361FE8B-A043-4920-9C12-A4890877F801}"/>
                  </a:ext>
                </a:extLst>
              </p:cNvPr>
              <p:cNvSpPr txBox="1"/>
              <p:nvPr/>
            </p:nvSpPr>
            <p:spPr>
              <a:xfrm>
                <a:off x="6755682" y="3792506"/>
                <a:ext cx="88581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"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=1"</m:t>
                      </m:r>
                    </m:oMath>
                  </m:oMathPara>
                </a14:m>
                <a:endParaRPr lang="pt-BR" sz="2000" dirty="0"/>
              </a:p>
            </p:txBody>
          </p:sp>
        </mc:Choice>
        <mc:Fallback>
          <p:sp>
            <p:nvSpPr>
              <p:cNvPr id="57" name="CaixaDeTexto 56">
                <a:extLst>
                  <a:ext uri="{FF2B5EF4-FFF2-40B4-BE49-F238E27FC236}">
                    <a16:creationId xmlns:a16="http://schemas.microsoft.com/office/drawing/2014/main" id="{D361FE8B-A043-4920-9C12-A4890877F8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5682" y="3792506"/>
                <a:ext cx="885819" cy="307777"/>
              </a:xfrm>
              <a:prstGeom prst="rect">
                <a:avLst/>
              </a:prstGeom>
              <a:blipFill>
                <a:blip r:embed="rId9"/>
                <a:stretch>
                  <a:fillRect l="-9589" r="-6164" b="-3333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Título 1">
            <a:extLst>
              <a:ext uri="{FF2B5EF4-FFF2-40B4-BE49-F238E27FC236}">
                <a16:creationId xmlns:a16="http://schemas.microsoft.com/office/drawing/2014/main" id="{EFB0D188-3EDF-403F-A58A-570C1292700F}"/>
              </a:ext>
            </a:extLst>
          </p:cNvPr>
          <p:cNvSpPr txBox="1">
            <a:spLocks/>
          </p:cNvSpPr>
          <p:nvPr/>
        </p:nvSpPr>
        <p:spPr bwMode="black">
          <a:xfrm>
            <a:off x="7678946" y="3714991"/>
            <a:ext cx="615897" cy="4703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400" dirty="0">
                <a:solidFill>
                  <a:schemeClr val="tx1"/>
                </a:solidFill>
              </a:rPr>
              <a:t>se </a:t>
            </a:r>
            <a:endParaRPr lang="pt-BR" sz="16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9" name="CaixaDeTexto 58">
                <a:extLst>
                  <a:ext uri="{FF2B5EF4-FFF2-40B4-BE49-F238E27FC236}">
                    <a16:creationId xmlns:a16="http://schemas.microsoft.com/office/drawing/2014/main" id="{B4059123-C06F-420B-89BD-8D1DF539C871}"/>
                  </a:ext>
                </a:extLst>
              </p:cNvPr>
              <p:cNvSpPr txBox="1"/>
              <p:nvPr/>
            </p:nvSpPr>
            <p:spPr>
              <a:xfrm>
                <a:off x="8253936" y="3792506"/>
                <a:ext cx="2463473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−3+</m:t>
                      </m:r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≥0</m:t>
                      </m:r>
                    </m:oMath>
                  </m:oMathPara>
                </a14:m>
                <a:endParaRPr lang="pt-BR" sz="2000" dirty="0"/>
              </a:p>
            </p:txBody>
          </p:sp>
        </mc:Choice>
        <mc:Fallback>
          <p:sp>
            <p:nvSpPr>
              <p:cNvPr id="59" name="CaixaDeTexto 58">
                <a:extLst>
                  <a:ext uri="{FF2B5EF4-FFF2-40B4-BE49-F238E27FC236}">
                    <a16:creationId xmlns:a16="http://schemas.microsoft.com/office/drawing/2014/main" id="{B4059123-C06F-420B-89BD-8D1DF539C8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3936" y="3792506"/>
                <a:ext cx="2463473" cy="307777"/>
              </a:xfrm>
              <a:prstGeom prst="rect">
                <a:avLst/>
              </a:prstGeom>
              <a:blipFill>
                <a:blip r:embed="rId10"/>
                <a:stretch>
                  <a:fillRect l="-1980" b="-1568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Rounded Rectangle 51">
            <a:extLst>
              <a:ext uri="{FF2B5EF4-FFF2-40B4-BE49-F238E27FC236}">
                <a16:creationId xmlns:a16="http://schemas.microsoft.com/office/drawing/2014/main" id="{5ED1AE83-B02F-48CB-87E3-736FEDBADEAC}"/>
              </a:ext>
            </a:extLst>
          </p:cNvPr>
          <p:cNvSpPr/>
          <p:nvPr/>
        </p:nvSpPr>
        <p:spPr>
          <a:xfrm rot="16200000" flipH="1">
            <a:off x="4983617" y="3721696"/>
            <a:ext cx="367987" cy="346556"/>
          </a:xfrm>
          <a:custGeom>
            <a:avLst/>
            <a:gdLst/>
            <a:ahLst/>
            <a:cxnLst/>
            <a:rect l="l" t="t" r="r" b="b"/>
            <a:pathLst>
              <a:path w="2928608" h="2758049">
                <a:moveTo>
                  <a:pt x="2797052" y="1199936"/>
                </a:moveTo>
                <a:lnTo>
                  <a:pt x="2797052" y="1541978"/>
                </a:lnTo>
                <a:cubicBezTo>
                  <a:pt x="2797052" y="1578306"/>
                  <a:pt x="2826502" y="1607756"/>
                  <a:pt x="2862830" y="1607756"/>
                </a:cubicBezTo>
                <a:lnTo>
                  <a:pt x="2862830" y="1607755"/>
                </a:lnTo>
                <a:cubicBezTo>
                  <a:pt x="2899158" y="1607755"/>
                  <a:pt x="2928608" y="1578305"/>
                  <a:pt x="2928608" y="1541977"/>
                </a:cubicBezTo>
                <a:lnTo>
                  <a:pt x="2928607" y="1199936"/>
                </a:lnTo>
                <a:cubicBezTo>
                  <a:pt x="2928607" y="1163608"/>
                  <a:pt x="2899158" y="1134159"/>
                  <a:pt x="2862830" y="1134158"/>
                </a:cubicBezTo>
                <a:cubicBezTo>
                  <a:pt x="2826502" y="1134159"/>
                  <a:pt x="2797052" y="1163608"/>
                  <a:pt x="2797052" y="1199936"/>
                </a:cubicBezTo>
                <a:close/>
                <a:moveTo>
                  <a:pt x="2593193" y="1147315"/>
                </a:moveTo>
                <a:lnTo>
                  <a:pt x="2593193" y="1594601"/>
                </a:lnTo>
                <a:cubicBezTo>
                  <a:pt x="2593193" y="1630929"/>
                  <a:pt x="2622643" y="1660379"/>
                  <a:pt x="2658971" y="1660379"/>
                </a:cubicBezTo>
                <a:lnTo>
                  <a:pt x="2658971" y="1660378"/>
                </a:lnTo>
                <a:cubicBezTo>
                  <a:pt x="2695299" y="1660378"/>
                  <a:pt x="2724749" y="1630928"/>
                  <a:pt x="2724749" y="1594600"/>
                </a:cubicBezTo>
                <a:lnTo>
                  <a:pt x="2724748" y="1147315"/>
                </a:lnTo>
                <a:cubicBezTo>
                  <a:pt x="2724748" y="1110987"/>
                  <a:pt x="2695299" y="1081538"/>
                  <a:pt x="2658971" y="1081537"/>
                </a:cubicBezTo>
                <a:cubicBezTo>
                  <a:pt x="2622643" y="1081538"/>
                  <a:pt x="2593193" y="1110987"/>
                  <a:pt x="2593193" y="1147315"/>
                </a:cubicBezTo>
                <a:close/>
                <a:moveTo>
                  <a:pt x="2389334" y="1121004"/>
                </a:moveTo>
                <a:lnTo>
                  <a:pt x="2389334" y="1620912"/>
                </a:lnTo>
                <a:cubicBezTo>
                  <a:pt x="2389334" y="1657240"/>
                  <a:pt x="2418784" y="1686690"/>
                  <a:pt x="2455112" y="1686690"/>
                </a:cubicBezTo>
                <a:lnTo>
                  <a:pt x="2455112" y="1686689"/>
                </a:lnTo>
                <a:cubicBezTo>
                  <a:pt x="2491440" y="1686689"/>
                  <a:pt x="2520890" y="1657239"/>
                  <a:pt x="2520890" y="1620911"/>
                </a:cubicBezTo>
                <a:lnTo>
                  <a:pt x="2520889" y="1121004"/>
                </a:lnTo>
                <a:cubicBezTo>
                  <a:pt x="2520889" y="1084676"/>
                  <a:pt x="2491440" y="1055227"/>
                  <a:pt x="2455112" y="1055226"/>
                </a:cubicBezTo>
                <a:cubicBezTo>
                  <a:pt x="2418784" y="1055227"/>
                  <a:pt x="2389334" y="1084676"/>
                  <a:pt x="2389334" y="1121004"/>
                </a:cubicBezTo>
                <a:close/>
                <a:moveTo>
                  <a:pt x="1314382" y="1247024"/>
                </a:moveTo>
                <a:cubicBezTo>
                  <a:pt x="1314381" y="1225915"/>
                  <a:pt x="1331494" y="1208803"/>
                  <a:pt x="1352603" y="1208803"/>
                </a:cubicBezTo>
                <a:lnTo>
                  <a:pt x="1410313" y="1208803"/>
                </a:lnTo>
                <a:lnTo>
                  <a:pt x="1410313" y="1146778"/>
                </a:lnTo>
                <a:cubicBezTo>
                  <a:pt x="1410313" y="1145599"/>
                  <a:pt x="1410393" y="1144438"/>
                  <a:pt x="1411688" y="1143457"/>
                </a:cubicBezTo>
                <a:lnTo>
                  <a:pt x="1408531" y="1133444"/>
                </a:lnTo>
                <a:cubicBezTo>
                  <a:pt x="1410371" y="1112415"/>
                  <a:pt x="1428909" y="1096860"/>
                  <a:pt x="1449938" y="1098699"/>
                </a:cubicBezTo>
                <a:lnTo>
                  <a:pt x="2236821" y="1167543"/>
                </a:lnTo>
                <a:cubicBezTo>
                  <a:pt x="2257849" y="1169383"/>
                  <a:pt x="2273405" y="1187920"/>
                  <a:pt x="2271565" y="1208950"/>
                </a:cubicBezTo>
                <a:cubicBezTo>
                  <a:pt x="2269725" y="1229978"/>
                  <a:pt x="2251187" y="1245533"/>
                  <a:pt x="2230159" y="1243693"/>
                </a:cubicBezTo>
                <a:cubicBezTo>
                  <a:pt x="1973864" y="1221271"/>
                  <a:pt x="1717570" y="1198849"/>
                  <a:pt x="1461275" y="1176426"/>
                </a:cubicBezTo>
                <a:lnTo>
                  <a:pt x="1461274" y="1208803"/>
                </a:lnTo>
                <a:lnTo>
                  <a:pt x="1518985" y="1208803"/>
                </a:lnTo>
                <a:cubicBezTo>
                  <a:pt x="1540095" y="1208802"/>
                  <a:pt x="1557205" y="1225915"/>
                  <a:pt x="1557206" y="1247025"/>
                </a:cubicBezTo>
                <a:lnTo>
                  <a:pt x="1557207" y="1247023"/>
                </a:lnTo>
                <a:cubicBezTo>
                  <a:pt x="1557207" y="1268132"/>
                  <a:pt x="1540095" y="1285244"/>
                  <a:pt x="1518986" y="1285244"/>
                </a:cubicBezTo>
                <a:cubicBezTo>
                  <a:pt x="1499749" y="1285244"/>
                  <a:pt x="1480511" y="1285243"/>
                  <a:pt x="1461275" y="1285244"/>
                </a:cubicBezTo>
                <a:lnTo>
                  <a:pt x="1461275" y="1337600"/>
                </a:lnTo>
                <a:lnTo>
                  <a:pt x="1518985" y="1337600"/>
                </a:lnTo>
                <a:cubicBezTo>
                  <a:pt x="1540095" y="1337600"/>
                  <a:pt x="1557206" y="1354713"/>
                  <a:pt x="1557206" y="1375821"/>
                </a:cubicBezTo>
                <a:lnTo>
                  <a:pt x="1557207" y="1375820"/>
                </a:lnTo>
                <a:cubicBezTo>
                  <a:pt x="1557206" y="1396928"/>
                  <a:pt x="1540095" y="1414041"/>
                  <a:pt x="1518986" y="1414041"/>
                </a:cubicBezTo>
                <a:cubicBezTo>
                  <a:pt x="1499750" y="1414041"/>
                  <a:pt x="1480511" y="1414041"/>
                  <a:pt x="1461275" y="1414042"/>
                </a:cubicBezTo>
                <a:lnTo>
                  <a:pt x="1461275" y="1466398"/>
                </a:lnTo>
                <a:lnTo>
                  <a:pt x="1518985" y="1466398"/>
                </a:lnTo>
                <a:cubicBezTo>
                  <a:pt x="1540095" y="1466398"/>
                  <a:pt x="1557206" y="1483509"/>
                  <a:pt x="1557206" y="1504618"/>
                </a:cubicBezTo>
                <a:lnTo>
                  <a:pt x="1557207" y="1504619"/>
                </a:lnTo>
                <a:cubicBezTo>
                  <a:pt x="1557207" y="1525727"/>
                  <a:pt x="1540094" y="1542838"/>
                  <a:pt x="1518986" y="1542839"/>
                </a:cubicBezTo>
                <a:cubicBezTo>
                  <a:pt x="1499749" y="1542839"/>
                  <a:pt x="1480511" y="1542838"/>
                  <a:pt x="1461275" y="1542839"/>
                </a:cubicBezTo>
                <a:lnTo>
                  <a:pt x="1461274" y="1575412"/>
                </a:lnTo>
                <a:lnTo>
                  <a:pt x="2226550" y="1494978"/>
                </a:lnTo>
                <a:cubicBezTo>
                  <a:pt x="2247542" y="1492772"/>
                  <a:pt x="2266350" y="1508001"/>
                  <a:pt x="2268556" y="1528995"/>
                </a:cubicBezTo>
                <a:cubicBezTo>
                  <a:pt x="2270763" y="1549988"/>
                  <a:pt x="2255534" y="1568794"/>
                  <a:pt x="2234542" y="1571000"/>
                </a:cubicBezTo>
                <a:cubicBezTo>
                  <a:pt x="1972686" y="1598522"/>
                  <a:pt x="1710833" y="1626046"/>
                  <a:pt x="1448978" y="1653567"/>
                </a:cubicBezTo>
                <a:cubicBezTo>
                  <a:pt x="1427984" y="1655774"/>
                  <a:pt x="1409178" y="1640544"/>
                  <a:pt x="1406971" y="1619551"/>
                </a:cubicBezTo>
                <a:cubicBezTo>
                  <a:pt x="1406474" y="1614827"/>
                  <a:pt x="1406862" y="1610214"/>
                  <a:pt x="1410805" y="1606610"/>
                </a:cubicBezTo>
                <a:lnTo>
                  <a:pt x="1410312" y="1605422"/>
                </a:lnTo>
                <a:lnTo>
                  <a:pt x="1410312" y="1542839"/>
                </a:lnTo>
                <a:lnTo>
                  <a:pt x="1352603" y="1542841"/>
                </a:lnTo>
                <a:cubicBezTo>
                  <a:pt x="1331494" y="1542841"/>
                  <a:pt x="1314382" y="1525729"/>
                  <a:pt x="1314382" y="1504619"/>
                </a:cubicBezTo>
                <a:cubicBezTo>
                  <a:pt x="1314382" y="1483510"/>
                  <a:pt x="1331493" y="1466397"/>
                  <a:pt x="1352603" y="1466398"/>
                </a:cubicBezTo>
                <a:lnTo>
                  <a:pt x="1410312" y="1466398"/>
                </a:lnTo>
                <a:lnTo>
                  <a:pt x="1410313" y="1414042"/>
                </a:lnTo>
                <a:lnTo>
                  <a:pt x="1352603" y="1414042"/>
                </a:lnTo>
                <a:cubicBezTo>
                  <a:pt x="1331494" y="1414041"/>
                  <a:pt x="1314383" y="1396930"/>
                  <a:pt x="1314382" y="1375820"/>
                </a:cubicBezTo>
                <a:cubicBezTo>
                  <a:pt x="1314383" y="1354713"/>
                  <a:pt x="1331494" y="1337600"/>
                  <a:pt x="1352603" y="1337601"/>
                </a:cubicBezTo>
                <a:lnTo>
                  <a:pt x="1410312" y="1337600"/>
                </a:lnTo>
                <a:lnTo>
                  <a:pt x="1410312" y="1285244"/>
                </a:lnTo>
                <a:lnTo>
                  <a:pt x="1352603" y="1285244"/>
                </a:lnTo>
                <a:cubicBezTo>
                  <a:pt x="1331494" y="1285244"/>
                  <a:pt x="1314381" y="1268133"/>
                  <a:pt x="1314382" y="1247024"/>
                </a:cubicBezTo>
                <a:close/>
                <a:moveTo>
                  <a:pt x="1171967" y="72000"/>
                </a:moveTo>
                <a:lnTo>
                  <a:pt x="1171967" y="288000"/>
                </a:lnTo>
                <a:cubicBezTo>
                  <a:pt x="1171967" y="327765"/>
                  <a:pt x="1204202" y="360000"/>
                  <a:pt x="1243967" y="360000"/>
                </a:cubicBezTo>
                <a:cubicBezTo>
                  <a:pt x="1283732" y="360000"/>
                  <a:pt x="1315967" y="327765"/>
                  <a:pt x="1315967" y="288000"/>
                </a:cubicBezTo>
                <a:lnTo>
                  <a:pt x="1315967" y="72000"/>
                </a:lnTo>
                <a:cubicBezTo>
                  <a:pt x="1315967" y="32235"/>
                  <a:pt x="1283732" y="0"/>
                  <a:pt x="1243967" y="0"/>
                </a:cubicBezTo>
                <a:cubicBezTo>
                  <a:pt x="1204202" y="0"/>
                  <a:pt x="1171967" y="32235"/>
                  <a:pt x="1171967" y="72000"/>
                </a:cubicBezTo>
                <a:close/>
                <a:moveTo>
                  <a:pt x="1171966" y="2470049"/>
                </a:moveTo>
                <a:lnTo>
                  <a:pt x="1171966" y="2686049"/>
                </a:lnTo>
                <a:cubicBezTo>
                  <a:pt x="1171966" y="2725814"/>
                  <a:pt x="1204201" y="2758049"/>
                  <a:pt x="1243966" y="2758049"/>
                </a:cubicBezTo>
                <a:cubicBezTo>
                  <a:pt x="1283731" y="2758049"/>
                  <a:pt x="1315966" y="2725814"/>
                  <a:pt x="1315966" y="2686049"/>
                </a:cubicBezTo>
                <a:lnTo>
                  <a:pt x="1315966" y="2470049"/>
                </a:lnTo>
                <a:cubicBezTo>
                  <a:pt x="1315966" y="2430284"/>
                  <a:pt x="1283731" y="2398049"/>
                  <a:pt x="1243966" y="2398049"/>
                </a:cubicBezTo>
                <a:cubicBezTo>
                  <a:pt x="1204201" y="2398049"/>
                  <a:pt x="1171966" y="2430284"/>
                  <a:pt x="1171966" y="2470049"/>
                </a:cubicBezTo>
                <a:close/>
                <a:moveTo>
                  <a:pt x="515345" y="1370958"/>
                </a:moveTo>
                <a:cubicBezTo>
                  <a:pt x="515344" y="1558300"/>
                  <a:pt x="586814" y="1745642"/>
                  <a:pt x="729750" y="1888579"/>
                </a:cubicBezTo>
                <a:cubicBezTo>
                  <a:pt x="1015625" y="2174454"/>
                  <a:pt x="1479119" y="2174454"/>
                  <a:pt x="1764994" y="1888580"/>
                </a:cubicBezTo>
                <a:lnTo>
                  <a:pt x="1940572" y="1713001"/>
                </a:lnTo>
                <a:lnTo>
                  <a:pt x="2136413" y="1713002"/>
                </a:lnTo>
                <a:cubicBezTo>
                  <a:pt x="2215124" y="1713001"/>
                  <a:pt x="2278929" y="1649195"/>
                  <a:pt x="2278929" y="1570486"/>
                </a:cubicBezTo>
                <a:lnTo>
                  <a:pt x="2278929" y="1374645"/>
                </a:lnTo>
                <a:lnTo>
                  <a:pt x="2282614" y="1370959"/>
                </a:lnTo>
                <a:lnTo>
                  <a:pt x="2278929" y="1367272"/>
                </a:lnTo>
                <a:lnTo>
                  <a:pt x="2278929" y="1171432"/>
                </a:lnTo>
                <a:cubicBezTo>
                  <a:pt x="2278929" y="1092722"/>
                  <a:pt x="2215123" y="1028916"/>
                  <a:pt x="2136413" y="1028916"/>
                </a:cubicBezTo>
                <a:lnTo>
                  <a:pt x="1940571" y="1028916"/>
                </a:lnTo>
                <a:cubicBezTo>
                  <a:pt x="1882045" y="970390"/>
                  <a:pt x="1823519" y="911862"/>
                  <a:pt x="1764993" y="853336"/>
                </a:cubicBezTo>
                <a:cubicBezTo>
                  <a:pt x="1479118" y="567461"/>
                  <a:pt x="1015625" y="567462"/>
                  <a:pt x="729750" y="853336"/>
                </a:cubicBezTo>
                <a:cubicBezTo>
                  <a:pt x="586813" y="996273"/>
                  <a:pt x="515344" y="1183616"/>
                  <a:pt x="515345" y="1370958"/>
                </a:cubicBezTo>
                <a:close/>
                <a:moveTo>
                  <a:pt x="388776" y="2386770"/>
                </a:moveTo>
                <a:cubicBezTo>
                  <a:pt x="388776" y="2405196"/>
                  <a:pt x="395805" y="2423622"/>
                  <a:pt x="409865" y="2437681"/>
                </a:cubicBezTo>
                <a:cubicBezTo>
                  <a:pt x="437983" y="2465800"/>
                  <a:pt x="483570" y="2465800"/>
                  <a:pt x="511688" y="2437681"/>
                </a:cubicBezTo>
                <a:lnTo>
                  <a:pt x="664423" y="2284946"/>
                </a:lnTo>
                <a:cubicBezTo>
                  <a:pt x="692541" y="2256828"/>
                  <a:pt x="692541" y="2211241"/>
                  <a:pt x="664423" y="2183123"/>
                </a:cubicBezTo>
                <a:cubicBezTo>
                  <a:pt x="636305" y="2155005"/>
                  <a:pt x="590718" y="2155005"/>
                  <a:pt x="562599" y="2183123"/>
                </a:cubicBezTo>
                <a:lnTo>
                  <a:pt x="409865" y="2335858"/>
                </a:lnTo>
                <a:cubicBezTo>
                  <a:pt x="395805" y="2349917"/>
                  <a:pt x="388776" y="2368343"/>
                  <a:pt x="388776" y="2386770"/>
                </a:cubicBezTo>
                <a:close/>
                <a:moveTo>
                  <a:pt x="388776" y="365689"/>
                </a:moveTo>
                <a:cubicBezTo>
                  <a:pt x="388776" y="384115"/>
                  <a:pt x="395805" y="402541"/>
                  <a:pt x="409865" y="416600"/>
                </a:cubicBezTo>
                <a:lnTo>
                  <a:pt x="562599" y="569335"/>
                </a:lnTo>
                <a:cubicBezTo>
                  <a:pt x="590718" y="597454"/>
                  <a:pt x="636305" y="597454"/>
                  <a:pt x="664423" y="569335"/>
                </a:cubicBezTo>
                <a:cubicBezTo>
                  <a:pt x="692541" y="541217"/>
                  <a:pt x="692541" y="495630"/>
                  <a:pt x="664423" y="467512"/>
                </a:cubicBezTo>
                <a:lnTo>
                  <a:pt x="511688" y="314777"/>
                </a:lnTo>
                <a:cubicBezTo>
                  <a:pt x="483570" y="286659"/>
                  <a:pt x="437983" y="286659"/>
                  <a:pt x="409865" y="314777"/>
                </a:cubicBezTo>
                <a:cubicBezTo>
                  <a:pt x="395805" y="328836"/>
                  <a:pt x="388776" y="347262"/>
                  <a:pt x="388776" y="365689"/>
                </a:cubicBezTo>
                <a:close/>
                <a:moveTo>
                  <a:pt x="0" y="1379024"/>
                </a:moveTo>
                <a:cubicBezTo>
                  <a:pt x="0" y="1418789"/>
                  <a:pt x="32235" y="1451024"/>
                  <a:pt x="72000" y="1451024"/>
                </a:cubicBezTo>
                <a:lnTo>
                  <a:pt x="288000" y="1451024"/>
                </a:lnTo>
                <a:cubicBezTo>
                  <a:pt x="327765" y="1451024"/>
                  <a:pt x="360000" y="1418789"/>
                  <a:pt x="360000" y="1379024"/>
                </a:cubicBezTo>
                <a:cubicBezTo>
                  <a:pt x="360000" y="1339259"/>
                  <a:pt x="327765" y="1307024"/>
                  <a:pt x="288000" y="1307024"/>
                </a:cubicBezTo>
                <a:lnTo>
                  <a:pt x="72000" y="1307024"/>
                </a:lnTo>
                <a:cubicBezTo>
                  <a:pt x="32235" y="1307024"/>
                  <a:pt x="0" y="1339259"/>
                  <a:pt x="0" y="1379024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3" name="Retângulo 62">
            <a:extLst>
              <a:ext uri="{FF2B5EF4-FFF2-40B4-BE49-F238E27FC236}">
                <a16:creationId xmlns:a16="http://schemas.microsoft.com/office/drawing/2014/main" id="{D2A487D1-DCCC-4CBD-9FCE-CAB43CE2BCD5}"/>
              </a:ext>
            </a:extLst>
          </p:cNvPr>
          <p:cNvSpPr/>
          <p:nvPr/>
        </p:nvSpPr>
        <p:spPr>
          <a:xfrm>
            <a:off x="8152673" y="3714770"/>
            <a:ext cx="1570448" cy="470389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4" name="CaixaDeTexto 63">
                <a:extLst>
                  <a:ext uri="{FF2B5EF4-FFF2-40B4-BE49-F238E27FC236}">
                    <a16:creationId xmlns:a16="http://schemas.microsoft.com/office/drawing/2014/main" id="{F1E320FD-FB8E-4B82-9752-0E66BAE32496}"/>
                  </a:ext>
                </a:extLst>
              </p:cNvPr>
              <p:cNvSpPr txBox="1"/>
              <p:nvPr/>
            </p:nvSpPr>
            <p:spPr>
              <a:xfrm>
                <a:off x="8728387" y="4274002"/>
                <a:ext cx="49019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pt-B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pt-BR" sz="2000" dirty="0"/>
              </a:p>
            </p:txBody>
          </p:sp>
        </mc:Choice>
        <mc:Fallback>
          <p:sp>
            <p:nvSpPr>
              <p:cNvPr id="64" name="CaixaDeTexto 63">
                <a:extLst>
                  <a:ext uri="{FF2B5EF4-FFF2-40B4-BE49-F238E27FC236}">
                    <a16:creationId xmlns:a16="http://schemas.microsoft.com/office/drawing/2014/main" id="{F1E320FD-FB8E-4B82-9752-0E66BAE324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8387" y="4274002"/>
                <a:ext cx="490199" cy="307777"/>
              </a:xfrm>
              <a:prstGeom prst="rect">
                <a:avLst/>
              </a:prstGeom>
              <a:blipFill>
                <a:blip r:embed="rId11"/>
                <a:stretch>
                  <a:fillRect l="-12500" t="-1961" r="-6250" b="-588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5" name="Título 1">
                <a:extLst>
                  <a:ext uri="{FF2B5EF4-FFF2-40B4-BE49-F238E27FC236}">
                    <a16:creationId xmlns:a16="http://schemas.microsoft.com/office/drawing/2014/main" id="{77CB0CEB-C3F5-4121-97F0-5FBBC95FEC2C}"/>
                  </a:ext>
                </a:extLst>
              </p:cNvPr>
              <p:cNvSpPr txBox="1">
                <a:spLocks/>
              </p:cNvSpPr>
              <p:nvPr/>
            </p:nvSpPr>
            <p:spPr bwMode="black">
              <a:xfrm>
                <a:off x="4982391" y="4659515"/>
                <a:ext cx="7209609" cy="89422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 fontScale="92500"/>
              </a:bodyPr>
              <a:lstStyle>
                <a:lvl1pPr algn="l" defTabSz="914400" rtl="0" eaLnBrk="1" latinLnBrk="0" hangingPunct="1">
                  <a:lnSpc>
                    <a:spcPct val="95000"/>
                  </a:lnSpc>
                  <a:spcBef>
                    <a:spcPct val="0"/>
                  </a:spcBef>
                  <a:buNone/>
                  <a:defRPr sz="3000" kern="120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pt-BR" sz="2400" dirty="0">
                    <a:solidFill>
                      <a:schemeClr val="tx1"/>
                    </a:solidFill>
                  </a:rPr>
                  <a:t>A ideia é entender que a equação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pt-B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pt-BR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pt-BR" sz="2400" dirty="0">
                    <a:solidFill>
                      <a:schemeClr val="tx1"/>
                    </a:solidFill>
                  </a:rPr>
                  <a:t> define a classificação </a:t>
                </a:r>
              </a:p>
              <a:p>
                <a:r>
                  <a:rPr lang="pt-BR" sz="1600" i="1" dirty="0">
                    <a:solidFill>
                      <a:schemeClr val="tx1"/>
                    </a:solidFill>
                  </a:rPr>
                  <a:t>O algoritmo classifica y=1 para quaisquer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sz="1600" i="1" dirty="0">
                    <a:solidFill>
                      <a:schemeClr val="tx1"/>
                    </a:solidFill>
                  </a:rPr>
                  <a:t> 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pt-BR" sz="1600" i="1" dirty="0">
                    <a:solidFill>
                      <a:schemeClr val="tx1"/>
                    </a:solidFill>
                  </a:rPr>
                  <a:t> que satisfaçam a equação acima </a:t>
                </a:r>
              </a:p>
            </p:txBody>
          </p:sp>
        </mc:Choice>
        <mc:Fallback>
          <p:sp>
            <p:nvSpPr>
              <p:cNvPr id="65" name="Título 1">
                <a:extLst>
                  <a:ext uri="{FF2B5EF4-FFF2-40B4-BE49-F238E27FC236}">
                    <a16:creationId xmlns:a16="http://schemas.microsoft.com/office/drawing/2014/main" id="{77CB0CEB-C3F5-4121-97F0-5FBBC95FEC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black">
              <a:xfrm>
                <a:off x="4982391" y="4659515"/>
                <a:ext cx="7209609" cy="894223"/>
              </a:xfrm>
              <a:prstGeom prst="rect">
                <a:avLst/>
              </a:prstGeom>
              <a:blipFill>
                <a:blip r:embed="rId12"/>
                <a:stretch>
                  <a:fillRect l="-109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6" name="CaixaDeTexto 65">
                <a:extLst>
                  <a:ext uri="{FF2B5EF4-FFF2-40B4-BE49-F238E27FC236}">
                    <a16:creationId xmlns:a16="http://schemas.microsoft.com/office/drawing/2014/main" id="{595F126B-3A68-4DC1-BF85-60CC913D26D1}"/>
                  </a:ext>
                </a:extLst>
              </p:cNvPr>
              <p:cNvSpPr txBox="1"/>
              <p:nvPr/>
            </p:nvSpPr>
            <p:spPr>
              <a:xfrm>
                <a:off x="1409998" y="5976606"/>
                <a:ext cx="3667056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=−3+</m:t>
                      </m:r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≥0</m:t>
                      </m:r>
                    </m:oMath>
                  </m:oMathPara>
                </a14:m>
                <a:endParaRPr lang="pt-BR" sz="2000" dirty="0"/>
              </a:p>
            </p:txBody>
          </p:sp>
        </mc:Choice>
        <mc:Fallback>
          <p:sp>
            <p:nvSpPr>
              <p:cNvPr id="66" name="CaixaDeTexto 65">
                <a:extLst>
                  <a:ext uri="{FF2B5EF4-FFF2-40B4-BE49-F238E27FC236}">
                    <a16:creationId xmlns:a16="http://schemas.microsoft.com/office/drawing/2014/main" id="{595F126B-3A68-4DC1-BF85-60CC913D26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9998" y="5976606"/>
                <a:ext cx="3667056" cy="307777"/>
              </a:xfrm>
              <a:prstGeom prst="rect">
                <a:avLst/>
              </a:prstGeom>
              <a:blipFill>
                <a:blip r:embed="rId13"/>
                <a:stretch>
                  <a:fillRect l="-2492" t="-1961" b="-1568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7" name="CaixaDeTexto 66">
                <a:extLst>
                  <a:ext uri="{FF2B5EF4-FFF2-40B4-BE49-F238E27FC236}">
                    <a16:creationId xmlns:a16="http://schemas.microsoft.com/office/drawing/2014/main" id="{E2353A54-F937-4FF7-B8B0-9219D03DB77B}"/>
                  </a:ext>
                </a:extLst>
              </p:cNvPr>
              <p:cNvSpPr txBox="1"/>
              <p:nvPr/>
            </p:nvSpPr>
            <p:spPr>
              <a:xfrm>
                <a:off x="4982391" y="5996996"/>
                <a:ext cx="2396950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=1→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≥3</m:t>
                      </m:r>
                    </m:oMath>
                  </m:oMathPara>
                </a14:m>
                <a:endParaRPr lang="pt-BR" sz="2000" dirty="0"/>
              </a:p>
            </p:txBody>
          </p:sp>
        </mc:Choice>
        <mc:Fallback>
          <p:sp>
            <p:nvSpPr>
              <p:cNvPr id="67" name="CaixaDeTexto 66">
                <a:extLst>
                  <a:ext uri="{FF2B5EF4-FFF2-40B4-BE49-F238E27FC236}">
                    <a16:creationId xmlns:a16="http://schemas.microsoft.com/office/drawing/2014/main" id="{E2353A54-F937-4FF7-B8B0-9219D03DB7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2391" y="5996996"/>
                <a:ext cx="2396950" cy="307777"/>
              </a:xfrm>
              <a:prstGeom prst="rect">
                <a:avLst/>
              </a:prstGeom>
              <a:blipFill>
                <a:blip r:embed="rId14"/>
                <a:stretch>
                  <a:fillRect l="-3807" b="-26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9C8E6FBB-AC05-461B-AB16-C85526006F41}"/>
              </a:ext>
            </a:extLst>
          </p:cNvPr>
          <p:cNvCxnSpPr>
            <a:cxnSpLocks/>
          </p:cNvCxnSpPr>
          <p:nvPr/>
        </p:nvCxnSpPr>
        <p:spPr>
          <a:xfrm>
            <a:off x="1280160" y="3154030"/>
            <a:ext cx="1757680" cy="173293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Corda 15">
            <a:extLst>
              <a:ext uri="{FF2B5EF4-FFF2-40B4-BE49-F238E27FC236}">
                <a16:creationId xmlns:a16="http://schemas.microsoft.com/office/drawing/2014/main" id="{0C702EC9-C598-4F25-BD41-FA7B06DD0682}"/>
              </a:ext>
            </a:extLst>
          </p:cNvPr>
          <p:cNvSpPr/>
          <p:nvPr/>
        </p:nvSpPr>
        <p:spPr>
          <a:xfrm rot="9458644">
            <a:off x="1548404" y="2463661"/>
            <a:ext cx="2123605" cy="2132894"/>
          </a:xfrm>
          <a:prstGeom prst="chord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8" name="CaixaDeTexto 67">
                <a:extLst>
                  <a:ext uri="{FF2B5EF4-FFF2-40B4-BE49-F238E27FC236}">
                    <a16:creationId xmlns:a16="http://schemas.microsoft.com/office/drawing/2014/main" id="{E71C21C2-1CFE-4770-A0F9-D33DECAE2DDF}"/>
                  </a:ext>
                </a:extLst>
              </p:cNvPr>
              <p:cNvSpPr txBox="1"/>
              <p:nvPr/>
            </p:nvSpPr>
            <p:spPr>
              <a:xfrm>
                <a:off x="8416526" y="5976606"/>
                <a:ext cx="2862861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=0→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&lt;3</m:t>
                      </m:r>
                    </m:oMath>
                  </m:oMathPara>
                </a14:m>
                <a:endParaRPr lang="pt-BR" sz="2000" dirty="0"/>
              </a:p>
            </p:txBody>
          </p:sp>
        </mc:Choice>
        <mc:Fallback>
          <p:sp>
            <p:nvSpPr>
              <p:cNvPr id="68" name="CaixaDeTexto 67">
                <a:extLst>
                  <a:ext uri="{FF2B5EF4-FFF2-40B4-BE49-F238E27FC236}">
                    <a16:creationId xmlns:a16="http://schemas.microsoft.com/office/drawing/2014/main" id="{E71C21C2-1CFE-4770-A0F9-D33DECAE2D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6526" y="5976606"/>
                <a:ext cx="2862861" cy="307777"/>
              </a:xfrm>
              <a:prstGeom prst="rect">
                <a:avLst/>
              </a:prstGeom>
              <a:blipFill>
                <a:blip r:embed="rId15"/>
                <a:stretch>
                  <a:fillRect l="-3198" b="-2352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9" name="CaixaDeTexto 68">
                <a:extLst>
                  <a:ext uri="{FF2B5EF4-FFF2-40B4-BE49-F238E27FC236}">
                    <a16:creationId xmlns:a16="http://schemas.microsoft.com/office/drawing/2014/main" id="{3663525C-FDC0-412A-A5FA-D761E904BEF5}"/>
                  </a:ext>
                </a:extLst>
              </p:cNvPr>
              <p:cNvSpPr txBox="1"/>
              <p:nvPr/>
            </p:nvSpPr>
            <p:spPr>
              <a:xfrm>
                <a:off x="8416526" y="6308787"/>
                <a:ext cx="2862861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𝐴𝑛𝑎𝑙𝑜𝑔𝑎𝑚𝑒𝑛𝑡𝑒</m:t>
                      </m:r>
                    </m:oMath>
                  </m:oMathPara>
                </a14:m>
                <a:endParaRPr lang="pt-BR" sz="2000" dirty="0"/>
              </a:p>
            </p:txBody>
          </p:sp>
        </mc:Choice>
        <mc:Fallback>
          <p:sp>
            <p:nvSpPr>
              <p:cNvPr id="69" name="CaixaDeTexto 68">
                <a:extLst>
                  <a:ext uri="{FF2B5EF4-FFF2-40B4-BE49-F238E27FC236}">
                    <a16:creationId xmlns:a16="http://schemas.microsoft.com/office/drawing/2014/main" id="{3663525C-FDC0-412A-A5FA-D761E904BE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6526" y="6308787"/>
                <a:ext cx="2862861" cy="307777"/>
              </a:xfrm>
              <a:prstGeom prst="rect">
                <a:avLst/>
              </a:prstGeom>
              <a:blipFill>
                <a:blip r:embed="rId16"/>
                <a:stretch>
                  <a:fillRect l="-4264" b="-34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Corda 17">
            <a:extLst>
              <a:ext uri="{FF2B5EF4-FFF2-40B4-BE49-F238E27FC236}">
                <a16:creationId xmlns:a16="http://schemas.microsoft.com/office/drawing/2014/main" id="{8029C175-DABB-4189-8529-D04ADB179A1D}"/>
              </a:ext>
            </a:extLst>
          </p:cNvPr>
          <p:cNvSpPr/>
          <p:nvPr/>
        </p:nvSpPr>
        <p:spPr>
          <a:xfrm rot="20235722">
            <a:off x="996483" y="3278170"/>
            <a:ext cx="1695552" cy="1939038"/>
          </a:xfrm>
          <a:prstGeom prst="chord">
            <a:avLst>
              <a:gd name="adj1" fmla="val 2700000"/>
              <a:gd name="adj2" fmla="val 161712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0" name="Título 1">
            <a:extLst>
              <a:ext uri="{FF2B5EF4-FFF2-40B4-BE49-F238E27FC236}">
                <a16:creationId xmlns:a16="http://schemas.microsoft.com/office/drawing/2014/main" id="{4FF31542-2BE1-40FC-BEF3-660B8C059EA3}"/>
              </a:ext>
            </a:extLst>
          </p:cNvPr>
          <p:cNvSpPr txBox="1">
            <a:spLocks/>
          </p:cNvSpPr>
          <p:nvPr/>
        </p:nvSpPr>
        <p:spPr bwMode="black">
          <a:xfrm>
            <a:off x="1741844" y="1959011"/>
            <a:ext cx="1875116" cy="4269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600" i="1" dirty="0">
                <a:solidFill>
                  <a:schemeClr val="tx1"/>
                </a:solidFill>
              </a:rPr>
              <a:t>Fronteira de Decisão</a:t>
            </a:r>
          </a:p>
        </p:txBody>
      </p:sp>
      <p:cxnSp>
        <p:nvCxnSpPr>
          <p:cNvPr id="21" name="Conector: Curvo 20">
            <a:extLst>
              <a:ext uri="{FF2B5EF4-FFF2-40B4-BE49-F238E27FC236}">
                <a16:creationId xmlns:a16="http://schemas.microsoft.com/office/drawing/2014/main" id="{9A5BA228-1765-4B54-BE4D-7A2CEDD02221}"/>
              </a:ext>
            </a:extLst>
          </p:cNvPr>
          <p:cNvCxnSpPr>
            <a:cxnSpLocks/>
            <a:endCxn id="70" idx="1"/>
          </p:cNvCxnSpPr>
          <p:nvPr/>
        </p:nvCxnSpPr>
        <p:spPr>
          <a:xfrm rot="5400000" flipH="1" flipV="1">
            <a:off x="1023424" y="2542949"/>
            <a:ext cx="1088893" cy="347947"/>
          </a:xfrm>
          <a:prstGeom prst="curvedConnector2">
            <a:avLst/>
          </a:prstGeom>
          <a:ln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0658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000"/>
                            </p:stCondLst>
                            <p:childTnLst>
                              <p:par>
                                <p:cTn id="60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2" dur="2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3000"/>
                            </p:stCondLst>
                            <p:childTnLst>
                              <p:par>
                                <p:cTn id="6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500"/>
                            </p:stCondLst>
                            <p:childTnLst>
                              <p:par>
                                <p:cTn id="9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1000"/>
                            </p:stCondLst>
                            <p:childTnLst>
                              <p:par>
                                <p:cTn id="9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1500"/>
                            </p:stCondLst>
                            <p:childTnLst>
                              <p:par>
                                <p:cTn id="98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0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500"/>
                            </p:stCondLst>
                            <p:childTnLst>
                              <p:par>
                                <p:cTn id="110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2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4" grpId="0"/>
      <p:bldP spid="49" grpId="0"/>
      <p:bldP spid="55" grpId="0"/>
      <p:bldP spid="56" grpId="0"/>
      <p:bldP spid="57" grpId="0"/>
      <p:bldP spid="58" grpId="0"/>
      <p:bldP spid="59" grpId="0"/>
      <p:bldP spid="60" grpId="0" animBg="1"/>
      <p:bldP spid="63" grpId="0" animBg="1"/>
      <p:bldP spid="64" grpId="0"/>
      <p:bldP spid="65" grpId="0"/>
      <p:bldP spid="66" grpId="0"/>
      <p:bldP spid="67" grpId="0"/>
      <p:bldP spid="16" grpId="0" animBg="1"/>
      <p:bldP spid="68" grpId="0"/>
      <p:bldP spid="69" grpId="0"/>
      <p:bldP spid="18" grpId="0" animBg="1"/>
      <p:bldP spid="7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FF294C82-4FA1-4FF2-BCE6-0BA346A316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982" y="60011"/>
            <a:ext cx="11214035" cy="6797989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D703A5E8-06B7-4B7F-8ABD-CC77D13EC8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3787" y="2205673"/>
            <a:ext cx="3601493" cy="3036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566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772160" y="438419"/>
            <a:ext cx="10759440" cy="1362113"/>
          </a:xfrm>
        </p:spPr>
        <p:txBody>
          <a:bodyPr/>
          <a:lstStyle/>
          <a:p>
            <a:r>
              <a:rPr lang="pt-BR" dirty="0">
                <a:solidFill>
                  <a:schemeClr val="bg2"/>
                </a:solidFill>
              </a:rPr>
              <a:t>Complicando um pouco mais...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CFF7A4C8-DF99-4A73-A193-51A9819C90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003" y="1922452"/>
            <a:ext cx="4092669" cy="381566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0" name="CaixaDeTexto 39">
                <a:extLst>
                  <a:ext uri="{FF2B5EF4-FFF2-40B4-BE49-F238E27FC236}">
                    <a16:creationId xmlns:a16="http://schemas.microsoft.com/office/drawing/2014/main" id="{0925C87A-E4D9-4DD8-9D64-5565F9738547}"/>
                  </a:ext>
                </a:extLst>
              </p:cNvPr>
              <p:cNvSpPr txBox="1"/>
              <p:nvPr/>
            </p:nvSpPr>
            <p:spPr>
              <a:xfrm>
                <a:off x="3848612" y="2238112"/>
                <a:ext cx="6209788" cy="37433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Sup>
                        <m:sSubSup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sSubSup>
                        <m:sSubSup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>
          <p:sp>
            <p:nvSpPr>
              <p:cNvPr id="40" name="CaixaDeTexto 39">
                <a:extLst>
                  <a:ext uri="{FF2B5EF4-FFF2-40B4-BE49-F238E27FC236}">
                    <a16:creationId xmlns:a16="http://schemas.microsoft.com/office/drawing/2014/main" id="{0925C87A-E4D9-4DD8-9D64-5565F97385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8612" y="2238112"/>
                <a:ext cx="6209788" cy="374333"/>
              </a:xfrm>
              <a:prstGeom prst="rect">
                <a:avLst/>
              </a:prstGeom>
              <a:blipFill>
                <a:blip r:embed="rId4"/>
                <a:stretch>
                  <a:fillRect l="-1766" b="-3387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2" name="CaixaDeTexto 41">
                <a:extLst>
                  <a:ext uri="{FF2B5EF4-FFF2-40B4-BE49-F238E27FC236}">
                    <a16:creationId xmlns:a16="http://schemas.microsoft.com/office/drawing/2014/main" id="{20C104B2-8B14-472A-949B-6FCDEE48283E}"/>
                  </a:ext>
                </a:extLst>
              </p:cNvPr>
              <p:cNvSpPr txBox="1"/>
              <p:nvPr/>
            </p:nvSpPr>
            <p:spPr>
              <a:xfrm>
                <a:off x="5345514" y="2868032"/>
                <a:ext cx="314189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pt-BR" sz="1600" dirty="0"/>
              </a:p>
            </p:txBody>
          </p:sp>
        </mc:Choice>
        <mc:Fallback>
          <p:sp>
            <p:nvSpPr>
              <p:cNvPr id="42" name="CaixaDeTexto 41">
                <a:extLst>
                  <a:ext uri="{FF2B5EF4-FFF2-40B4-BE49-F238E27FC236}">
                    <a16:creationId xmlns:a16="http://schemas.microsoft.com/office/drawing/2014/main" id="{20C104B2-8B14-472A-949B-6FCDEE4828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5514" y="2868032"/>
                <a:ext cx="314189" cy="246221"/>
              </a:xfrm>
              <a:prstGeom prst="rect">
                <a:avLst/>
              </a:prstGeom>
              <a:blipFill>
                <a:blip r:embed="rId5"/>
                <a:stretch>
                  <a:fillRect l="-3922" r="-13725" b="-487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CaixaDeTexto 43">
            <a:extLst>
              <a:ext uri="{FF2B5EF4-FFF2-40B4-BE49-F238E27FC236}">
                <a16:creationId xmlns:a16="http://schemas.microsoft.com/office/drawing/2014/main" id="{D47C8FAF-2DE3-4EEF-B1A5-291A669BDD2C}"/>
              </a:ext>
            </a:extLst>
          </p:cNvPr>
          <p:cNvSpPr txBox="1"/>
          <p:nvPr/>
        </p:nvSpPr>
        <p:spPr>
          <a:xfrm>
            <a:off x="6092244" y="2868032"/>
            <a:ext cx="104196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/>
            <a:r>
              <a:rPr lang="pt-BR" sz="1600" dirty="0"/>
              <a:t>0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9" name="CaixaDeTexto 48">
                <a:extLst>
                  <a:ext uri="{FF2B5EF4-FFF2-40B4-BE49-F238E27FC236}">
                    <a16:creationId xmlns:a16="http://schemas.microsoft.com/office/drawing/2014/main" id="{7092BED1-27F1-47FE-937A-D1F9D58BF987}"/>
                  </a:ext>
                </a:extLst>
              </p:cNvPr>
              <p:cNvSpPr txBox="1"/>
              <p:nvPr/>
            </p:nvSpPr>
            <p:spPr>
              <a:xfrm>
                <a:off x="7085567" y="2868032"/>
                <a:ext cx="160300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pt-BR" sz="1600" dirty="0"/>
              </a:p>
            </p:txBody>
          </p:sp>
        </mc:Choice>
        <mc:Fallback>
          <p:sp>
            <p:nvSpPr>
              <p:cNvPr id="49" name="CaixaDeTexto 48">
                <a:extLst>
                  <a:ext uri="{FF2B5EF4-FFF2-40B4-BE49-F238E27FC236}">
                    <a16:creationId xmlns:a16="http://schemas.microsoft.com/office/drawing/2014/main" id="{7092BED1-27F1-47FE-937A-D1F9D58BF9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5567" y="2868032"/>
                <a:ext cx="160300" cy="246221"/>
              </a:xfrm>
              <a:prstGeom prst="rect">
                <a:avLst/>
              </a:prstGeom>
              <a:blipFill>
                <a:blip r:embed="rId6"/>
                <a:stretch>
                  <a:fillRect l="-25926" r="-25926" b="-487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Conector de Seta Reta 51">
            <a:extLst>
              <a:ext uri="{FF2B5EF4-FFF2-40B4-BE49-F238E27FC236}">
                <a16:creationId xmlns:a16="http://schemas.microsoft.com/office/drawing/2014/main" id="{4E880218-CD52-404D-B417-8494C55AA529}"/>
              </a:ext>
            </a:extLst>
          </p:cNvPr>
          <p:cNvCxnSpPr>
            <a:cxnSpLocks/>
            <a:endCxn id="42" idx="0"/>
          </p:cNvCxnSpPr>
          <p:nvPr/>
        </p:nvCxnSpPr>
        <p:spPr>
          <a:xfrm flipH="1">
            <a:off x="5502609" y="2640245"/>
            <a:ext cx="1" cy="2277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ector de Seta Reta 52">
            <a:extLst>
              <a:ext uri="{FF2B5EF4-FFF2-40B4-BE49-F238E27FC236}">
                <a16:creationId xmlns:a16="http://schemas.microsoft.com/office/drawing/2014/main" id="{8D841DB4-25E7-4CA0-84DA-EC3DCD884151}"/>
              </a:ext>
            </a:extLst>
          </p:cNvPr>
          <p:cNvCxnSpPr>
            <a:cxnSpLocks/>
            <a:endCxn id="44" idx="0"/>
          </p:cNvCxnSpPr>
          <p:nvPr/>
        </p:nvCxnSpPr>
        <p:spPr>
          <a:xfrm>
            <a:off x="6144342" y="2640245"/>
            <a:ext cx="0" cy="2277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ector de Seta Reta 54">
            <a:extLst>
              <a:ext uri="{FF2B5EF4-FFF2-40B4-BE49-F238E27FC236}">
                <a16:creationId xmlns:a16="http://schemas.microsoft.com/office/drawing/2014/main" id="{1664C091-823D-4A9E-BFD1-41A150148DE3}"/>
              </a:ext>
            </a:extLst>
          </p:cNvPr>
          <p:cNvCxnSpPr>
            <a:cxnSpLocks/>
            <a:endCxn id="49" idx="0"/>
          </p:cNvCxnSpPr>
          <p:nvPr/>
        </p:nvCxnSpPr>
        <p:spPr>
          <a:xfrm>
            <a:off x="7165717" y="2640245"/>
            <a:ext cx="0" cy="2277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7" name="CaixaDeTexto 56">
                <a:extLst>
                  <a:ext uri="{FF2B5EF4-FFF2-40B4-BE49-F238E27FC236}">
                    <a16:creationId xmlns:a16="http://schemas.microsoft.com/office/drawing/2014/main" id="{19D590DF-7A52-4DE1-B4E6-C660CEFB64D3}"/>
                  </a:ext>
                </a:extLst>
              </p:cNvPr>
              <p:cNvSpPr txBox="1"/>
              <p:nvPr/>
            </p:nvSpPr>
            <p:spPr>
              <a:xfrm>
                <a:off x="7984539" y="2856980"/>
                <a:ext cx="160300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pt-BR" sz="1600" dirty="0"/>
              </a:p>
            </p:txBody>
          </p:sp>
        </mc:Choice>
        <mc:Fallback>
          <p:sp>
            <p:nvSpPr>
              <p:cNvPr id="57" name="CaixaDeTexto 56">
                <a:extLst>
                  <a:ext uri="{FF2B5EF4-FFF2-40B4-BE49-F238E27FC236}">
                    <a16:creationId xmlns:a16="http://schemas.microsoft.com/office/drawing/2014/main" id="{19D590DF-7A52-4DE1-B4E6-C660CEFB64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4539" y="2856980"/>
                <a:ext cx="160300" cy="246221"/>
              </a:xfrm>
              <a:prstGeom prst="rect">
                <a:avLst/>
              </a:prstGeom>
              <a:blipFill>
                <a:blip r:embed="rId7"/>
                <a:stretch>
                  <a:fillRect l="-30769" r="-26923" b="-5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Conector de Seta Reta 57">
            <a:extLst>
              <a:ext uri="{FF2B5EF4-FFF2-40B4-BE49-F238E27FC236}">
                <a16:creationId xmlns:a16="http://schemas.microsoft.com/office/drawing/2014/main" id="{0C5015D9-EFD8-43F1-BB52-56A330C53E56}"/>
              </a:ext>
            </a:extLst>
          </p:cNvPr>
          <p:cNvCxnSpPr>
            <a:cxnSpLocks/>
            <a:endCxn id="57" idx="0"/>
          </p:cNvCxnSpPr>
          <p:nvPr/>
        </p:nvCxnSpPr>
        <p:spPr>
          <a:xfrm>
            <a:off x="8064689" y="2629193"/>
            <a:ext cx="0" cy="2277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9" name="CaixaDeTexto 58">
                <a:extLst>
                  <a:ext uri="{FF2B5EF4-FFF2-40B4-BE49-F238E27FC236}">
                    <a16:creationId xmlns:a16="http://schemas.microsoft.com/office/drawing/2014/main" id="{08B1CD32-DDA1-4C1F-B553-40AC4CB4335B}"/>
                  </a:ext>
                </a:extLst>
              </p:cNvPr>
              <p:cNvSpPr txBox="1"/>
              <p:nvPr/>
            </p:nvSpPr>
            <p:spPr>
              <a:xfrm>
                <a:off x="8963660" y="2856980"/>
                <a:ext cx="160300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pt-BR" sz="1600" dirty="0"/>
              </a:p>
            </p:txBody>
          </p:sp>
        </mc:Choice>
        <mc:Fallback>
          <p:sp>
            <p:nvSpPr>
              <p:cNvPr id="59" name="CaixaDeTexto 58">
                <a:extLst>
                  <a:ext uri="{FF2B5EF4-FFF2-40B4-BE49-F238E27FC236}">
                    <a16:creationId xmlns:a16="http://schemas.microsoft.com/office/drawing/2014/main" id="{08B1CD32-DDA1-4C1F-B553-40AC4CB433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3660" y="2856980"/>
                <a:ext cx="160300" cy="246221"/>
              </a:xfrm>
              <a:prstGeom prst="rect">
                <a:avLst/>
              </a:prstGeom>
              <a:blipFill>
                <a:blip r:embed="rId8"/>
                <a:stretch>
                  <a:fillRect l="-25926" r="-25926" b="-5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0" name="Conector de Seta Reta 59">
            <a:extLst>
              <a:ext uri="{FF2B5EF4-FFF2-40B4-BE49-F238E27FC236}">
                <a16:creationId xmlns:a16="http://schemas.microsoft.com/office/drawing/2014/main" id="{C228FC3A-6CF5-4671-937A-32E16B49BC00}"/>
              </a:ext>
            </a:extLst>
          </p:cNvPr>
          <p:cNvCxnSpPr>
            <a:cxnSpLocks/>
            <a:endCxn id="59" idx="0"/>
          </p:cNvCxnSpPr>
          <p:nvPr/>
        </p:nvCxnSpPr>
        <p:spPr>
          <a:xfrm>
            <a:off x="9043810" y="2629193"/>
            <a:ext cx="0" cy="2277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3" name="CaixaDeTexto 62">
                <a:extLst>
                  <a:ext uri="{FF2B5EF4-FFF2-40B4-BE49-F238E27FC236}">
                    <a16:creationId xmlns:a16="http://schemas.microsoft.com/office/drawing/2014/main" id="{5374D92B-620F-4C2D-9746-DEC31E34504D}"/>
                  </a:ext>
                </a:extLst>
              </p:cNvPr>
              <p:cNvSpPr txBox="1"/>
              <p:nvPr/>
            </p:nvSpPr>
            <p:spPr>
              <a:xfrm>
                <a:off x="10322997" y="2020107"/>
                <a:ext cx="1265859" cy="16958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pt-BR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pt-BR" sz="2400" dirty="0"/>
              </a:p>
            </p:txBody>
          </p:sp>
        </mc:Choice>
        <mc:Fallback>
          <p:sp>
            <p:nvSpPr>
              <p:cNvPr id="63" name="CaixaDeTexto 62">
                <a:extLst>
                  <a:ext uri="{FF2B5EF4-FFF2-40B4-BE49-F238E27FC236}">
                    <a16:creationId xmlns:a16="http://schemas.microsoft.com/office/drawing/2014/main" id="{5374D92B-620F-4C2D-9746-DEC31E3450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22997" y="2020107"/>
                <a:ext cx="1265859" cy="169584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Título 1">
            <a:extLst>
              <a:ext uri="{FF2B5EF4-FFF2-40B4-BE49-F238E27FC236}">
                <a16:creationId xmlns:a16="http://schemas.microsoft.com/office/drawing/2014/main" id="{A208FA74-449F-4137-A0A2-51E707AEFC79}"/>
              </a:ext>
            </a:extLst>
          </p:cNvPr>
          <p:cNvSpPr txBox="1">
            <a:spLocks/>
          </p:cNvSpPr>
          <p:nvPr/>
        </p:nvSpPr>
        <p:spPr bwMode="black">
          <a:xfrm>
            <a:off x="5345514" y="3896928"/>
            <a:ext cx="1570448" cy="4703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400" dirty="0">
                <a:solidFill>
                  <a:schemeClr val="tx1"/>
                </a:solidFill>
              </a:rPr>
              <a:t>Classificar</a:t>
            </a:r>
            <a:endParaRPr lang="pt-BR" sz="1600" i="1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5" name="CaixaDeTexto 64">
                <a:extLst>
                  <a:ext uri="{FF2B5EF4-FFF2-40B4-BE49-F238E27FC236}">
                    <a16:creationId xmlns:a16="http://schemas.microsoft.com/office/drawing/2014/main" id="{CC70A908-38F5-4D1C-A2E2-2DC850F2EA54}"/>
                  </a:ext>
                </a:extLst>
              </p:cNvPr>
              <p:cNvSpPr txBox="1"/>
              <p:nvPr/>
            </p:nvSpPr>
            <p:spPr>
              <a:xfrm>
                <a:off x="6768456" y="3989532"/>
                <a:ext cx="88581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"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=1"</m:t>
                      </m:r>
                    </m:oMath>
                  </m:oMathPara>
                </a14:m>
                <a:endParaRPr lang="pt-BR" sz="2000" dirty="0"/>
              </a:p>
            </p:txBody>
          </p:sp>
        </mc:Choice>
        <mc:Fallback>
          <p:sp>
            <p:nvSpPr>
              <p:cNvPr id="65" name="CaixaDeTexto 64">
                <a:extLst>
                  <a:ext uri="{FF2B5EF4-FFF2-40B4-BE49-F238E27FC236}">
                    <a16:creationId xmlns:a16="http://schemas.microsoft.com/office/drawing/2014/main" id="{CC70A908-38F5-4D1C-A2E2-2DC850F2EA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8456" y="3989532"/>
                <a:ext cx="885819" cy="307777"/>
              </a:xfrm>
              <a:prstGeom prst="rect">
                <a:avLst/>
              </a:prstGeom>
              <a:blipFill>
                <a:blip r:embed="rId10"/>
                <a:stretch>
                  <a:fillRect l="-9589" r="-6164" b="-3333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Título 1">
            <a:extLst>
              <a:ext uri="{FF2B5EF4-FFF2-40B4-BE49-F238E27FC236}">
                <a16:creationId xmlns:a16="http://schemas.microsoft.com/office/drawing/2014/main" id="{45DC114E-535A-40CF-AFF8-255E028DA524}"/>
              </a:ext>
            </a:extLst>
          </p:cNvPr>
          <p:cNvSpPr txBox="1">
            <a:spLocks/>
          </p:cNvSpPr>
          <p:nvPr/>
        </p:nvSpPr>
        <p:spPr bwMode="black">
          <a:xfrm>
            <a:off x="7691720" y="3912017"/>
            <a:ext cx="615897" cy="4703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400" dirty="0">
                <a:solidFill>
                  <a:schemeClr val="tx1"/>
                </a:solidFill>
              </a:rPr>
              <a:t>se </a:t>
            </a:r>
            <a:endParaRPr lang="pt-BR" sz="16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7" name="CaixaDeTexto 66">
                <a:extLst>
                  <a:ext uri="{FF2B5EF4-FFF2-40B4-BE49-F238E27FC236}">
                    <a16:creationId xmlns:a16="http://schemas.microsoft.com/office/drawing/2014/main" id="{CC0C65A0-54CB-4C7E-A3BF-43DF8EEF3C9D}"/>
                  </a:ext>
                </a:extLst>
              </p:cNvPr>
              <p:cNvSpPr txBox="1"/>
              <p:nvPr/>
            </p:nvSpPr>
            <p:spPr>
              <a:xfrm>
                <a:off x="8266710" y="3989532"/>
                <a:ext cx="2463473" cy="31136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−1+</m:t>
                      </m:r>
                      <m:sSubSup>
                        <m:sSubSup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≥0</m:t>
                      </m:r>
                    </m:oMath>
                  </m:oMathPara>
                </a14:m>
                <a:endParaRPr lang="pt-BR" sz="2000" dirty="0"/>
              </a:p>
            </p:txBody>
          </p:sp>
        </mc:Choice>
        <mc:Fallback>
          <p:sp>
            <p:nvSpPr>
              <p:cNvPr id="67" name="CaixaDeTexto 66">
                <a:extLst>
                  <a:ext uri="{FF2B5EF4-FFF2-40B4-BE49-F238E27FC236}">
                    <a16:creationId xmlns:a16="http://schemas.microsoft.com/office/drawing/2014/main" id="{CC0C65A0-54CB-4C7E-A3BF-43DF8EEF3C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6710" y="3989532"/>
                <a:ext cx="2463473" cy="311367"/>
              </a:xfrm>
              <a:prstGeom prst="rect">
                <a:avLst/>
              </a:prstGeom>
              <a:blipFill>
                <a:blip r:embed="rId11"/>
                <a:stretch>
                  <a:fillRect l="-1733" t="-1923" b="-1730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Rounded Rectangle 51">
            <a:extLst>
              <a:ext uri="{FF2B5EF4-FFF2-40B4-BE49-F238E27FC236}">
                <a16:creationId xmlns:a16="http://schemas.microsoft.com/office/drawing/2014/main" id="{D27C183B-0B32-4B9C-BB8A-69291AEBEA97}"/>
              </a:ext>
            </a:extLst>
          </p:cNvPr>
          <p:cNvSpPr/>
          <p:nvPr/>
        </p:nvSpPr>
        <p:spPr>
          <a:xfrm rot="16200000" flipH="1">
            <a:off x="4996391" y="3918722"/>
            <a:ext cx="367987" cy="346556"/>
          </a:xfrm>
          <a:custGeom>
            <a:avLst/>
            <a:gdLst/>
            <a:ahLst/>
            <a:cxnLst/>
            <a:rect l="l" t="t" r="r" b="b"/>
            <a:pathLst>
              <a:path w="2928608" h="2758049">
                <a:moveTo>
                  <a:pt x="2797052" y="1199936"/>
                </a:moveTo>
                <a:lnTo>
                  <a:pt x="2797052" y="1541978"/>
                </a:lnTo>
                <a:cubicBezTo>
                  <a:pt x="2797052" y="1578306"/>
                  <a:pt x="2826502" y="1607756"/>
                  <a:pt x="2862830" y="1607756"/>
                </a:cubicBezTo>
                <a:lnTo>
                  <a:pt x="2862830" y="1607755"/>
                </a:lnTo>
                <a:cubicBezTo>
                  <a:pt x="2899158" y="1607755"/>
                  <a:pt x="2928608" y="1578305"/>
                  <a:pt x="2928608" y="1541977"/>
                </a:cubicBezTo>
                <a:lnTo>
                  <a:pt x="2928607" y="1199936"/>
                </a:lnTo>
                <a:cubicBezTo>
                  <a:pt x="2928607" y="1163608"/>
                  <a:pt x="2899158" y="1134159"/>
                  <a:pt x="2862830" y="1134158"/>
                </a:cubicBezTo>
                <a:cubicBezTo>
                  <a:pt x="2826502" y="1134159"/>
                  <a:pt x="2797052" y="1163608"/>
                  <a:pt x="2797052" y="1199936"/>
                </a:cubicBezTo>
                <a:close/>
                <a:moveTo>
                  <a:pt x="2593193" y="1147315"/>
                </a:moveTo>
                <a:lnTo>
                  <a:pt x="2593193" y="1594601"/>
                </a:lnTo>
                <a:cubicBezTo>
                  <a:pt x="2593193" y="1630929"/>
                  <a:pt x="2622643" y="1660379"/>
                  <a:pt x="2658971" y="1660379"/>
                </a:cubicBezTo>
                <a:lnTo>
                  <a:pt x="2658971" y="1660378"/>
                </a:lnTo>
                <a:cubicBezTo>
                  <a:pt x="2695299" y="1660378"/>
                  <a:pt x="2724749" y="1630928"/>
                  <a:pt x="2724749" y="1594600"/>
                </a:cubicBezTo>
                <a:lnTo>
                  <a:pt x="2724748" y="1147315"/>
                </a:lnTo>
                <a:cubicBezTo>
                  <a:pt x="2724748" y="1110987"/>
                  <a:pt x="2695299" y="1081538"/>
                  <a:pt x="2658971" y="1081537"/>
                </a:cubicBezTo>
                <a:cubicBezTo>
                  <a:pt x="2622643" y="1081538"/>
                  <a:pt x="2593193" y="1110987"/>
                  <a:pt x="2593193" y="1147315"/>
                </a:cubicBezTo>
                <a:close/>
                <a:moveTo>
                  <a:pt x="2389334" y="1121004"/>
                </a:moveTo>
                <a:lnTo>
                  <a:pt x="2389334" y="1620912"/>
                </a:lnTo>
                <a:cubicBezTo>
                  <a:pt x="2389334" y="1657240"/>
                  <a:pt x="2418784" y="1686690"/>
                  <a:pt x="2455112" y="1686690"/>
                </a:cubicBezTo>
                <a:lnTo>
                  <a:pt x="2455112" y="1686689"/>
                </a:lnTo>
                <a:cubicBezTo>
                  <a:pt x="2491440" y="1686689"/>
                  <a:pt x="2520890" y="1657239"/>
                  <a:pt x="2520890" y="1620911"/>
                </a:cubicBezTo>
                <a:lnTo>
                  <a:pt x="2520889" y="1121004"/>
                </a:lnTo>
                <a:cubicBezTo>
                  <a:pt x="2520889" y="1084676"/>
                  <a:pt x="2491440" y="1055227"/>
                  <a:pt x="2455112" y="1055226"/>
                </a:cubicBezTo>
                <a:cubicBezTo>
                  <a:pt x="2418784" y="1055227"/>
                  <a:pt x="2389334" y="1084676"/>
                  <a:pt x="2389334" y="1121004"/>
                </a:cubicBezTo>
                <a:close/>
                <a:moveTo>
                  <a:pt x="1314382" y="1247024"/>
                </a:moveTo>
                <a:cubicBezTo>
                  <a:pt x="1314381" y="1225915"/>
                  <a:pt x="1331494" y="1208803"/>
                  <a:pt x="1352603" y="1208803"/>
                </a:cubicBezTo>
                <a:lnTo>
                  <a:pt x="1410313" y="1208803"/>
                </a:lnTo>
                <a:lnTo>
                  <a:pt x="1410313" y="1146778"/>
                </a:lnTo>
                <a:cubicBezTo>
                  <a:pt x="1410313" y="1145599"/>
                  <a:pt x="1410393" y="1144438"/>
                  <a:pt x="1411688" y="1143457"/>
                </a:cubicBezTo>
                <a:lnTo>
                  <a:pt x="1408531" y="1133444"/>
                </a:lnTo>
                <a:cubicBezTo>
                  <a:pt x="1410371" y="1112415"/>
                  <a:pt x="1428909" y="1096860"/>
                  <a:pt x="1449938" y="1098699"/>
                </a:cubicBezTo>
                <a:lnTo>
                  <a:pt x="2236821" y="1167543"/>
                </a:lnTo>
                <a:cubicBezTo>
                  <a:pt x="2257849" y="1169383"/>
                  <a:pt x="2273405" y="1187920"/>
                  <a:pt x="2271565" y="1208950"/>
                </a:cubicBezTo>
                <a:cubicBezTo>
                  <a:pt x="2269725" y="1229978"/>
                  <a:pt x="2251187" y="1245533"/>
                  <a:pt x="2230159" y="1243693"/>
                </a:cubicBezTo>
                <a:cubicBezTo>
                  <a:pt x="1973864" y="1221271"/>
                  <a:pt x="1717570" y="1198849"/>
                  <a:pt x="1461275" y="1176426"/>
                </a:cubicBezTo>
                <a:lnTo>
                  <a:pt x="1461274" y="1208803"/>
                </a:lnTo>
                <a:lnTo>
                  <a:pt x="1518985" y="1208803"/>
                </a:lnTo>
                <a:cubicBezTo>
                  <a:pt x="1540095" y="1208802"/>
                  <a:pt x="1557205" y="1225915"/>
                  <a:pt x="1557206" y="1247025"/>
                </a:cubicBezTo>
                <a:lnTo>
                  <a:pt x="1557207" y="1247023"/>
                </a:lnTo>
                <a:cubicBezTo>
                  <a:pt x="1557207" y="1268132"/>
                  <a:pt x="1540095" y="1285244"/>
                  <a:pt x="1518986" y="1285244"/>
                </a:cubicBezTo>
                <a:cubicBezTo>
                  <a:pt x="1499749" y="1285244"/>
                  <a:pt x="1480511" y="1285243"/>
                  <a:pt x="1461275" y="1285244"/>
                </a:cubicBezTo>
                <a:lnTo>
                  <a:pt x="1461275" y="1337600"/>
                </a:lnTo>
                <a:lnTo>
                  <a:pt x="1518985" y="1337600"/>
                </a:lnTo>
                <a:cubicBezTo>
                  <a:pt x="1540095" y="1337600"/>
                  <a:pt x="1557206" y="1354713"/>
                  <a:pt x="1557206" y="1375821"/>
                </a:cubicBezTo>
                <a:lnTo>
                  <a:pt x="1557207" y="1375820"/>
                </a:lnTo>
                <a:cubicBezTo>
                  <a:pt x="1557206" y="1396928"/>
                  <a:pt x="1540095" y="1414041"/>
                  <a:pt x="1518986" y="1414041"/>
                </a:cubicBezTo>
                <a:cubicBezTo>
                  <a:pt x="1499750" y="1414041"/>
                  <a:pt x="1480511" y="1414041"/>
                  <a:pt x="1461275" y="1414042"/>
                </a:cubicBezTo>
                <a:lnTo>
                  <a:pt x="1461275" y="1466398"/>
                </a:lnTo>
                <a:lnTo>
                  <a:pt x="1518985" y="1466398"/>
                </a:lnTo>
                <a:cubicBezTo>
                  <a:pt x="1540095" y="1466398"/>
                  <a:pt x="1557206" y="1483509"/>
                  <a:pt x="1557206" y="1504618"/>
                </a:cubicBezTo>
                <a:lnTo>
                  <a:pt x="1557207" y="1504619"/>
                </a:lnTo>
                <a:cubicBezTo>
                  <a:pt x="1557207" y="1525727"/>
                  <a:pt x="1540094" y="1542838"/>
                  <a:pt x="1518986" y="1542839"/>
                </a:cubicBezTo>
                <a:cubicBezTo>
                  <a:pt x="1499749" y="1542839"/>
                  <a:pt x="1480511" y="1542838"/>
                  <a:pt x="1461275" y="1542839"/>
                </a:cubicBezTo>
                <a:lnTo>
                  <a:pt x="1461274" y="1575412"/>
                </a:lnTo>
                <a:lnTo>
                  <a:pt x="2226550" y="1494978"/>
                </a:lnTo>
                <a:cubicBezTo>
                  <a:pt x="2247542" y="1492772"/>
                  <a:pt x="2266350" y="1508001"/>
                  <a:pt x="2268556" y="1528995"/>
                </a:cubicBezTo>
                <a:cubicBezTo>
                  <a:pt x="2270763" y="1549988"/>
                  <a:pt x="2255534" y="1568794"/>
                  <a:pt x="2234542" y="1571000"/>
                </a:cubicBezTo>
                <a:cubicBezTo>
                  <a:pt x="1972686" y="1598522"/>
                  <a:pt x="1710833" y="1626046"/>
                  <a:pt x="1448978" y="1653567"/>
                </a:cubicBezTo>
                <a:cubicBezTo>
                  <a:pt x="1427984" y="1655774"/>
                  <a:pt x="1409178" y="1640544"/>
                  <a:pt x="1406971" y="1619551"/>
                </a:cubicBezTo>
                <a:cubicBezTo>
                  <a:pt x="1406474" y="1614827"/>
                  <a:pt x="1406862" y="1610214"/>
                  <a:pt x="1410805" y="1606610"/>
                </a:cubicBezTo>
                <a:lnTo>
                  <a:pt x="1410312" y="1605422"/>
                </a:lnTo>
                <a:lnTo>
                  <a:pt x="1410312" y="1542839"/>
                </a:lnTo>
                <a:lnTo>
                  <a:pt x="1352603" y="1542841"/>
                </a:lnTo>
                <a:cubicBezTo>
                  <a:pt x="1331494" y="1542841"/>
                  <a:pt x="1314382" y="1525729"/>
                  <a:pt x="1314382" y="1504619"/>
                </a:cubicBezTo>
                <a:cubicBezTo>
                  <a:pt x="1314382" y="1483510"/>
                  <a:pt x="1331493" y="1466397"/>
                  <a:pt x="1352603" y="1466398"/>
                </a:cubicBezTo>
                <a:lnTo>
                  <a:pt x="1410312" y="1466398"/>
                </a:lnTo>
                <a:lnTo>
                  <a:pt x="1410313" y="1414042"/>
                </a:lnTo>
                <a:lnTo>
                  <a:pt x="1352603" y="1414042"/>
                </a:lnTo>
                <a:cubicBezTo>
                  <a:pt x="1331494" y="1414041"/>
                  <a:pt x="1314383" y="1396930"/>
                  <a:pt x="1314382" y="1375820"/>
                </a:cubicBezTo>
                <a:cubicBezTo>
                  <a:pt x="1314383" y="1354713"/>
                  <a:pt x="1331494" y="1337600"/>
                  <a:pt x="1352603" y="1337601"/>
                </a:cubicBezTo>
                <a:lnTo>
                  <a:pt x="1410312" y="1337600"/>
                </a:lnTo>
                <a:lnTo>
                  <a:pt x="1410312" y="1285244"/>
                </a:lnTo>
                <a:lnTo>
                  <a:pt x="1352603" y="1285244"/>
                </a:lnTo>
                <a:cubicBezTo>
                  <a:pt x="1331494" y="1285244"/>
                  <a:pt x="1314381" y="1268133"/>
                  <a:pt x="1314382" y="1247024"/>
                </a:cubicBezTo>
                <a:close/>
                <a:moveTo>
                  <a:pt x="1171967" y="72000"/>
                </a:moveTo>
                <a:lnTo>
                  <a:pt x="1171967" y="288000"/>
                </a:lnTo>
                <a:cubicBezTo>
                  <a:pt x="1171967" y="327765"/>
                  <a:pt x="1204202" y="360000"/>
                  <a:pt x="1243967" y="360000"/>
                </a:cubicBezTo>
                <a:cubicBezTo>
                  <a:pt x="1283732" y="360000"/>
                  <a:pt x="1315967" y="327765"/>
                  <a:pt x="1315967" y="288000"/>
                </a:cubicBezTo>
                <a:lnTo>
                  <a:pt x="1315967" y="72000"/>
                </a:lnTo>
                <a:cubicBezTo>
                  <a:pt x="1315967" y="32235"/>
                  <a:pt x="1283732" y="0"/>
                  <a:pt x="1243967" y="0"/>
                </a:cubicBezTo>
                <a:cubicBezTo>
                  <a:pt x="1204202" y="0"/>
                  <a:pt x="1171967" y="32235"/>
                  <a:pt x="1171967" y="72000"/>
                </a:cubicBezTo>
                <a:close/>
                <a:moveTo>
                  <a:pt x="1171966" y="2470049"/>
                </a:moveTo>
                <a:lnTo>
                  <a:pt x="1171966" y="2686049"/>
                </a:lnTo>
                <a:cubicBezTo>
                  <a:pt x="1171966" y="2725814"/>
                  <a:pt x="1204201" y="2758049"/>
                  <a:pt x="1243966" y="2758049"/>
                </a:cubicBezTo>
                <a:cubicBezTo>
                  <a:pt x="1283731" y="2758049"/>
                  <a:pt x="1315966" y="2725814"/>
                  <a:pt x="1315966" y="2686049"/>
                </a:cubicBezTo>
                <a:lnTo>
                  <a:pt x="1315966" y="2470049"/>
                </a:lnTo>
                <a:cubicBezTo>
                  <a:pt x="1315966" y="2430284"/>
                  <a:pt x="1283731" y="2398049"/>
                  <a:pt x="1243966" y="2398049"/>
                </a:cubicBezTo>
                <a:cubicBezTo>
                  <a:pt x="1204201" y="2398049"/>
                  <a:pt x="1171966" y="2430284"/>
                  <a:pt x="1171966" y="2470049"/>
                </a:cubicBezTo>
                <a:close/>
                <a:moveTo>
                  <a:pt x="515345" y="1370958"/>
                </a:moveTo>
                <a:cubicBezTo>
                  <a:pt x="515344" y="1558300"/>
                  <a:pt x="586814" y="1745642"/>
                  <a:pt x="729750" y="1888579"/>
                </a:cubicBezTo>
                <a:cubicBezTo>
                  <a:pt x="1015625" y="2174454"/>
                  <a:pt x="1479119" y="2174454"/>
                  <a:pt x="1764994" y="1888580"/>
                </a:cubicBezTo>
                <a:lnTo>
                  <a:pt x="1940572" y="1713001"/>
                </a:lnTo>
                <a:lnTo>
                  <a:pt x="2136413" y="1713002"/>
                </a:lnTo>
                <a:cubicBezTo>
                  <a:pt x="2215124" y="1713001"/>
                  <a:pt x="2278929" y="1649195"/>
                  <a:pt x="2278929" y="1570486"/>
                </a:cubicBezTo>
                <a:lnTo>
                  <a:pt x="2278929" y="1374645"/>
                </a:lnTo>
                <a:lnTo>
                  <a:pt x="2282614" y="1370959"/>
                </a:lnTo>
                <a:lnTo>
                  <a:pt x="2278929" y="1367272"/>
                </a:lnTo>
                <a:lnTo>
                  <a:pt x="2278929" y="1171432"/>
                </a:lnTo>
                <a:cubicBezTo>
                  <a:pt x="2278929" y="1092722"/>
                  <a:pt x="2215123" y="1028916"/>
                  <a:pt x="2136413" y="1028916"/>
                </a:cubicBezTo>
                <a:lnTo>
                  <a:pt x="1940571" y="1028916"/>
                </a:lnTo>
                <a:cubicBezTo>
                  <a:pt x="1882045" y="970390"/>
                  <a:pt x="1823519" y="911862"/>
                  <a:pt x="1764993" y="853336"/>
                </a:cubicBezTo>
                <a:cubicBezTo>
                  <a:pt x="1479118" y="567461"/>
                  <a:pt x="1015625" y="567462"/>
                  <a:pt x="729750" y="853336"/>
                </a:cubicBezTo>
                <a:cubicBezTo>
                  <a:pt x="586813" y="996273"/>
                  <a:pt x="515344" y="1183616"/>
                  <a:pt x="515345" y="1370958"/>
                </a:cubicBezTo>
                <a:close/>
                <a:moveTo>
                  <a:pt x="388776" y="2386770"/>
                </a:moveTo>
                <a:cubicBezTo>
                  <a:pt x="388776" y="2405196"/>
                  <a:pt x="395805" y="2423622"/>
                  <a:pt x="409865" y="2437681"/>
                </a:cubicBezTo>
                <a:cubicBezTo>
                  <a:pt x="437983" y="2465800"/>
                  <a:pt x="483570" y="2465800"/>
                  <a:pt x="511688" y="2437681"/>
                </a:cubicBezTo>
                <a:lnTo>
                  <a:pt x="664423" y="2284946"/>
                </a:lnTo>
                <a:cubicBezTo>
                  <a:pt x="692541" y="2256828"/>
                  <a:pt x="692541" y="2211241"/>
                  <a:pt x="664423" y="2183123"/>
                </a:cubicBezTo>
                <a:cubicBezTo>
                  <a:pt x="636305" y="2155005"/>
                  <a:pt x="590718" y="2155005"/>
                  <a:pt x="562599" y="2183123"/>
                </a:cubicBezTo>
                <a:lnTo>
                  <a:pt x="409865" y="2335858"/>
                </a:lnTo>
                <a:cubicBezTo>
                  <a:pt x="395805" y="2349917"/>
                  <a:pt x="388776" y="2368343"/>
                  <a:pt x="388776" y="2386770"/>
                </a:cubicBezTo>
                <a:close/>
                <a:moveTo>
                  <a:pt x="388776" y="365689"/>
                </a:moveTo>
                <a:cubicBezTo>
                  <a:pt x="388776" y="384115"/>
                  <a:pt x="395805" y="402541"/>
                  <a:pt x="409865" y="416600"/>
                </a:cubicBezTo>
                <a:lnTo>
                  <a:pt x="562599" y="569335"/>
                </a:lnTo>
                <a:cubicBezTo>
                  <a:pt x="590718" y="597454"/>
                  <a:pt x="636305" y="597454"/>
                  <a:pt x="664423" y="569335"/>
                </a:cubicBezTo>
                <a:cubicBezTo>
                  <a:pt x="692541" y="541217"/>
                  <a:pt x="692541" y="495630"/>
                  <a:pt x="664423" y="467512"/>
                </a:cubicBezTo>
                <a:lnTo>
                  <a:pt x="511688" y="314777"/>
                </a:lnTo>
                <a:cubicBezTo>
                  <a:pt x="483570" y="286659"/>
                  <a:pt x="437983" y="286659"/>
                  <a:pt x="409865" y="314777"/>
                </a:cubicBezTo>
                <a:cubicBezTo>
                  <a:pt x="395805" y="328836"/>
                  <a:pt x="388776" y="347262"/>
                  <a:pt x="388776" y="365689"/>
                </a:cubicBezTo>
                <a:close/>
                <a:moveTo>
                  <a:pt x="0" y="1379024"/>
                </a:moveTo>
                <a:cubicBezTo>
                  <a:pt x="0" y="1418789"/>
                  <a:pt x="32235" y="1451024"/>
                  <a:pt x="72000" y="1451024"/>
                </a:cubicBezTo>
                <a:lnTo>
                  <a:pt x="288000" y="1451024"/>
                </a:lnTo>
                <a:cubicBezTo>
                  <a:pt x="327765" y="1451024"/>
                  <a:pt x="360000" y="1418789"/>
                  <a:pt x="360000" y="1379024"/>
                </a:cubicBezTo>
                <a:cubicBezTo>
                  <a:pt x="360000" y="1339259"/>
                  <a:pt x="327765" y="1307024"/>
                  <a:pt x="288000" y="1307024"/>
                </a:cubicBezTo>
                <a:lnTo>
                  <a:pt x="72000" y="1307024"/>
                </a:lnTo>
                <a:cubicBezTo>
                  <a:pt x="32235" y="1307024"/>
                  <a:pt x="0" y="1339259"/>
                  <a:pt x="0" y="1379024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9" name="Retângulo 68">
            <a:extLst>
              <a:ext uri="{FF2B5EF4-FFF2-40B4-BE49-F238E27FC236}">
                <a16:creationId xmlns:a16="http://schemas.microsoft.com/office/drawing/2014/main" id="{694457A4-419D-4AC8-A21C-ADA18866ACC4}"/>
              </a:ext>
            </a:extLst>
          </p:cNvPr>
          <p:cNvSpPr/>
          <p:nvPr/>
        </p:nvSpPr>
        <p:spPr>
          <a:xfrm>
            <a:off x="8165447" y="3911796"/>
            <a:ext cx="2157550" cy="470389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1" name="CaixaDeTexto 70">
                <a:extLst>
                  <a:ext uri="{FF2B5EF4-FFF2-40B4-BE49-F238E27FC236}">
                    <a16:creationId xmlns:a16="http://schemas.microsoft.com/office/drawing/2014/main" id="{5A86226D-35AA-4A6D-B128-05359A3146E8}"/>
                  </a:ext>
                </a:extLst>
              </p:cNvPr>
              <p:cNvSpPr txBox="1"/>
              <p:nvPr/>
            </p:nvSpPr>
            <p:spPr>
              <a:xfrm>
                <a:off x="8662949" y="4574475"/>
                <a:ext cx="1517371" cy="31136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≥1</m:t>
                      </m:r>
                    </m:oMath>
                  </m:oMathPara>
                </a14:m>
                <a:endParaRPr lang="pt-BR" sz="2000" dirty="0"/>
              </a:p>
            </p:txBody>
          </p:sp>
        </mc:Choice>
        <mc:Fallback>
          <p:sp>
            <p:nvSpPr>
              <p:cNvPr id="71" name="CaixaDeTexto 70">
                <a:extLst>
                  <a:ext uri="{FF2B5EF4-FFF2-40B4-BE49-F238E27FC236}">
                    <a16:creationId xmlns:a16="http://schemas.microsoft.com/office/drawing/2014/main" id="{5A86226D-35AA-4A6D-B128-05359A3146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2949" y="4574475"/>
                <a:ext cx="1517371" cy="311367"/>
              </a:xfrm>
              <a:prstGeom prst="rect">
                <a:avLst/>
              </a:prstGeom>
              <a:blipFill>
                <a:blip r:embed="rId12"/>
                <a:stretch>
                  <a:fillRect l="-4016" t="-1961" b="-1960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Elipse 20">
            <a:extLst>
              <a:ext uri="{FF2B5EF4-FFF2-40B4-BE49-F238E27FC236}">
                <a16:creationId xmlns:a16="http://schemas.microsoft.com/office/drawing/2014/main" id="{AAB91F06-FAAA-42D3-939B-75E6AC2C4EF8}"/>
              </a:ext>
            </a:extLst>
          </p:cNvPr>
          <p:cNvSpPr/>
          <p:nvPr/>
        </p:nvSpPr>
        <p:spPr>
          <a:xfrm>
            <a:off x="1595120" y="3177166"/>
            <a:ext cx="1656184" cy="1624731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2" name="Título 1">
            <a:extLst>
              <a:ext uri="{FF2B5EF4-FFF2-40B4-BE49-F238E27FC236}">
                <a16:creationId xmlns:a16="http://schemas.microsoft.com/office/drawing/2014/main" id="{5922F764-B051-4754-B700-5C619125FCD6}"/>
              </a:ext>
            </a:extLst>
          </p:cNvPr>
          <p:cNvSpPr txBox="1">
            <a:spLocks/>
          </p:cNvSpPr>
          <p:nvPr/>
        </p:nvSpPr>
        <p:spPr bwMode="black">
          <a:xfrm>
            <a:off x="4016222" y="4668392"/>
            <a:ext cx="1774978" cy="4269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600" i="1" dirty="0">
                <a:solidFill>
                  <a:schemeClr val="tx1"/>
                </a:solidFill>
              </a:rPr>
              <a:t>Fronteira de Decisão</a:t>
            </a:r>
          </a:p>
        </p:txBody>
      </p:sp>
      <p:cxnSp>
        <p:nvCxnSpPr>
          <p:cNvPr id="73" name="Conector: Curvo 72">
            <a:extLst>
              <a:ext uri="{FF2B5EF4-FFF2-40B4-BE49-F238E27FC236}">
                <a16:creationId xmlns:a16="http://schemas.microsoft.com/office/drawing/2014/main" id="{5C03B12B-EFA3-4666-B901-70716605BB14}"/>
              </a:ext>
            </a:extLst>
          </p:cNvPr>
          <p:cNvCxnSpPr>
            <a:cxnSpLocks/>
            <a:endCxn id="72" idx="1"/>
          </p:cNvCxnSpPr>
          <p:nvPr/>
        </p:nvCxnSpPr>
        <p:spPr>
          <a:xfrm>
            <a:off x="3129280" y="4382185"/>
            <a:ext cx="886942" cy="499671"/>
          </a:xfrm>
          <a:prstGeom prst="curvedConnector3">
            <a:avLst>
              <a:gd name="adj1" fmla="val 50000"/>
            </a:avLst>
          </a:prstGeom>
          <a:ln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8574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000"/>
                            </p:stCondLst>
                            <p:childTnLst>
                              <p:par>
                                <p:cTn id="76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8" dur="2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3000"/>
                            </p:stCondLst>
                            <p:childTnLst>
                              <p:par>
                                <p:cTn id="8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9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2000"/>
                            </p:stCondLst>
                            <p:childTnLst>
                              <p:par>
                                <p:cTn id="9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2500"/>
                            </p:stCondLst>
                            <p:childTnLst>
                              <p:par>
                                <p:cTn id="9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4" grpId="0"/>
      <p:bldP spid="49" grpId="0"/>
      <p:bldP spid="57" grpId="0"/>
      <p:bldP spid="59" grpId="0"/>
      <p:bldP spid="63" grpId="0"/>
      <p:bldP spid="64" grpId="0"/>
      <p:bldP spid="65" grpId="0"/>
      <p:bldP spid="66" grpId="0"/>
      <p:bldP spid="67" grpId="0"/>
      <p:bldP spid="68" grpId="0" animBg="1"/>
      <p:bldP spid="69" grpId="0" animBg="1"/>
      <p:bldP spid="71" grpId="0"/>
      <p:bldP spid="21" grpId="0" animBg="1"/>
      <p:bldP spid="7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ítulo 1"/>
              <p:cNvSpPr>
                <a:spLocks noGrp="1"/>
              </p:cNvSpPr>
              <p:nvPr>
                <p:ph type="title"/>
              </p:nvPr>
            </p:nvSpPr>
            <p:spPr>
              <a:xfrm>
                <a:off x="772160" y="438419"/>
                <a:ext cx="10759440" cy="1362113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pt-BR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</m:oMath>
                </a14:m>
                <a:r>
                  <a:rPr lang="pt-BR" dirty="0">
                    <a:solidFill>
                      <a:schemeClr val="bg2"/>
                    </a:solidFill>
                  </a:rPr>
                  <a:t> Polinômio de grau n</a:t>
                </a:r>
              </a:p>
            </p:txBody>
          </p:sp>
        </mc:Choice>
        <mc:Fallback>
          <p:sp>
            <p:nvSpPr>
              <p:cNvPr id="13" name="Título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772160" y="438419"/>
                <a:ext cx="10759440" cy="1362113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agem 4">
            <a:extLst>
              <a:ext uri="{FF2B5EF4-FFF2-40B4-BE49-F238E27FC236}">
                <a16:creationId xmlns:a16="http://schemas.microsoft.com/office/drawing/2014/main" id="{088D19F4-B9ED-445A-AB46-B8CCA43232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8932" y="2827338"/>
            <a:ext cx="3908687" cy="332962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9" name="CaixaDeTexto 28">
                <a:extLst>
                  <a:ext uri="{FF2B5EF4-FFF2-40B4-BE49-F238E27FC236}">
                    <a16:creationId xmlns:a16="http://schemas.microsoft.com/office/drawing/2014/main" id="{898B227C-064C-44D4-B419-CE7ED35CA851}"/>
                  </a:ext>
                </a:extLst>
              </p:cNvPr>
              <p:cNvSpPr txBox="1"/>
              <p:nvPr/>
            </p:nvSpPr>
            <p:spPr>
              <a:xfrm>
                <a:off x="1438220" y="2126768"/>
                <a:ext cx="10093379" cy="37362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Sup>
                        <m:sSubSup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sSubSup>
                        <m:sSubSup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sSub>
                        <m:sSub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sSubSup>
                        <m:sSubSup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sSubSup>
                        <m:sSubSup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sSubSup>
                        <m:sSubSup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sSub>
                        <m:sSub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+…)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>
          <p:sp>
            <p:nvSpPr>
              <p:cNvPr id="29" name="CaixaDeTexto 28">
                <a:extLst>
                  <a:ext uri="{FF2B5EF4-FFF2-40B4-BE49-F238E27FC236}">
                    <a16:creationId xmlns:a16="http://schemas.microsoft.com/office/drawing/2014/main" id="{898B227C-064C-44D4-B419-CE7ED35CA8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8220" y="2126768"/>
                <a:ext cx="10093379" cy="373628"/>
              </a:xfrm>
              <a:prstGeom prst="rect">
                <a:avLst/>
              </a:prstGeom>
              <a:blipFill>
                <a:blip r:embed="rId5"/>
                <a:stretch>
                  <a:fillRect l="-1087" b="-3442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Forma Livre: Forma 5">
            <a:extLst>
              <a:ext uri="{FF2B5EF4-FFF2-40B4-BE49-F238E27FC236}">
                <a16:creationId xmlns:a16="http://schemas.microsoft.com/office/drawing/2014/main" id="{70D401F2-E6B7-4F28-BC63-F3BEBACAAE4E}"/>
              </a:ext>
            </a:extLst>
          </p:cNvPr>
          <p:cNvSpPr/>
          <p:nvPr/>
        </p:nvSpPr>
        <p:spPr>
          <a:xfrm>
            <a:off x="5201920" y="3775329"/>
            <a:ext cx="1148080" cy="1893951"/>
          </a:xfrm>
          <a:custGeom>
            <a:avLst/>
            <a:gdLst>
              <a:gd name="connsiteX0" fmla="*/ 40640 w 1148080"/>
              <a:gd name="connsiteY0" fmla="*/ 1396111 h 1893951"/>
              <a:gd name="connsiteX1" fmla="*/ 30480 w 1148080"/>
              <a:gd name="connsiteY1" fmla="*/ 1172591 h 1893951"/>
              <a:gd name="connsiteX2" fmla="*/ 10160 w 1148080"/>
              <a:gd name="connsiteY2" fmla="*/ 1060831 h 1893951"/>
              <a:gd name="connsiteX3" fmla="*/ 0 w 1148080"/>
              <a:gd name="connsiteY3" fmla="*/ 989711 h 1893951"/>
              <a:gd name="connsiteX4" fmla="*/ 30480 w 1148080"/>
              <a:gd name="connsiteY4" fmla="*/ 573151 h 1893951"/>
              <a:gd name="connsiteX5" fmla="*/ 71120 w 1148080"/>
              <a:gd name="connsiteY5" fmla="*/ 502031 h 1893951"/>
              <a:gd name="connsiteX6" fmla="*/ 91440 w 1148080"/>
              <a:gd name="connsiteY6" fmla="*/ 471551 h 1893951"/>
              <a:gd name="connsiteX7" fmla="*/ 152400 w 1148080"/>
              <a:gd name="connsiteY7" fmla="*/ 349631 h 1893951"/>
              <a:gd name="connsiteX8" fmla="*/ 172720 w 1148080"/>
              <a:gd name="connsiteY8" fmla="*/ 288671 h 1893951"/>
              <a:gd name="connsiteX9" fmla="*/ 223520 w 1148080"/>
              <a:gd name="connsiteY9" fmla="*/ 227711 h 1893951"/>
              <a:gd name="connsiteX10" fmla="*/ 233680 w 1148080"/>
              <a:gd name="connsiteY10" fmla="*/ 197231 h 1893951"/>
              <a:gd name="connsiteX11" fmla="*/ 314960 w 1148080"/>
              <a:gd name="connsiteY11" fmla="*/ 146431 h 1893951"/>
              <a:gd name="connsiteX12" fmla="*/ 375920 w 1148080"/>
              <a:gd name="connsiteY12" fmla="*/ 95631 h 1893951"/>
              <a:gd name="connsiteX13" fmla="*/ 406400 w 1148080"/>
              <a:gd name="connsiteY13" fmla="*/ 85471 h 1893951"/>
              <a:gd name="connsiteX14" fmla="*/ 436880 w 1148080"/>
              <a:gd name="connsiteY14" fmla="*/ 65151 h 1893951"/>
              <a:gd name="connsiteX15" fmla="*/ 477520 w 1148080"/>
              <a:gd name="connsiteY15" fmla="*/ 34671 h 1893951"/>
              <a:gd name="connsiteX16" fmla="*/ 528320 w 1148080"/>
              <a:gd name="connsiteY16" fmla="*/ 24511 h 1893951"/>
              <a:gd name="connsiteX17" fmla="*/ 558800 w 1148080"/>
              <a:gd name="connsiteY17" fmla="*/ 4191 h 1893951"/>
              <a:gd name="connsiteX18" fmla="*/ 782320 w 1148080"/>
              <a:gd name="connsiteY18" fmla="*/ 14351 h 1893951"/>
              <a:gd name="connsiteX19" fmla="*/ 792480 w 1148080"/>
              <a:gd name="connsiteY19" fmla="*/ 75311 h 1893951"/>
              <a:gd name="connsiteX20" fmla="*/ 843280 w 1148080"/>
              <a:gd name="connsiteY20" fmla="*/ 197231 h 1893951"/>
              <a:gd name="connsiteX21" fmla="*/ 873760 w 1148080"/>
              <a:gd name="connsiteY21" fmla="*/ 207391 h 1893951"/>
              <a:gd name="connsiteX22" fmla="*/ 894080 w 1148080"/>
              <a:gd name="connsiteY22" fmla="*/ 237871 h 1893951"/>
              <a:gd name="connsiteX23" fmla="*/ 904240 w 1148080"/>
              <a:gd name="connsiteY23" fmla="*/ 278511 h 1893951"/>
              <a:gd name="connsiteX24" fmla="*/ 934720 w 1148080"/>
              <a:gd name="connsiteY24" fmla="*/ 298831 h 1893951"/>
              <a:gd name="connsiteX25" fmla="*/ 965200 w 1148080"/>
              <a:gd name="connsiteY25" fmla="*/ 390271 h 1893951"/>
              <a:gd name="connsiteX26" fmla="*/ 975360 w 1148080"/>
              <a:gd name="connsiteY26" fmla="*/ 420751 h 1893951"/>
              <a:gd name="connsiteX27" fmla="*/ 995680 w 1148080"/>
              <a:gd name="connsiteY27" fmla="*/ 451231 h 1893951"/>
              <a:gd name="connsiteX28" fmla="*/ 1036320 w 1148080"/>
              <a:gd name="connsiteY28" fmla="*/ 593471 h 1893951"/>
              <a:gd name="connsiteX29" fmla="*/ 1046480 w 1148080"/>
              <a:gd name="connsiteY29" fmla="*/ 623951 h 1893951"/>
              <a:gd name="connsiteX30" fmla="*/ 1056640 w 1148080"/>
              <a:gd name="connsiteY30" fmla="*/ 654431 h 1893951"/>
              <a:gd name="connsiteX31" fmla="*/ 1076960 w 1148080"/>
              <a:gd name="connsiteY31" fmla="*/ 684911 h 1893951"/>
              <a:gd name="connsiteX32" fmla="*/ 1107440 w 1148080"/>
              <a:gd name="connsiteY32" fmla="*/ 786511 h 1893951"/>
              <a:gd name="connsiteX33" fmla="*/ 1117600 w 1148080"/>
              <a:gd name="connsiteY33" fmla="*/ 816991 h 1893951"/>
              <a:gd name="connsiteX34" fmla="*/ 1127760 w 1148080"/>
              <a:gd name="connsiteY34" fmla="*/ 898271 h 1893951"/>
              <a:gd name="connsiteX35" fmla="*/ 1137920 w 1148080"/>
              <a:gd name="connsiteY35" fmla="*/ 928751 h 1893951"/>
              <a:gd name="connsiteX36" fmla="*/ 1148080 w 1148080"/>
              <a:gd name="connsiteY36" fmla="*/ 1142111 h 1893951"/>
              <a:gd name="connsiteX37" fmla="*/ 1137920 w 1148080"/>
              <a:gd name="connsiteY37" fmla="*/ 1558671 h 1893951"/>
              <a:gd name="connsiteX38" fmla="*/ 1087120 w 1148080"/>
              <a:gd name="connsiteY38" fmla="*/ 1639951 h 1893951"/>
              <a:gd name="connsiteX39" fmla="*/ 1056640 w 1148080"/>
              <a:gd name="connsiteY39" fmla="*/ 1670431 h 1893951"/>
              <a:gd name="connsiteX40" fmla="*/ 995680 w 1148080"/>
              <a:gd name="connsiteY40" fmla="*/ 1711071 h 1893951"/>
              <a:gd name="connsiteX41" fmla="*/ 965200 w 1148080"/>
              <a:gd name="connsiteY41" fmla="*/ 1741551 h 1893951"/>
              <a:gd name="connsiteX42" fmla="*/ 944880 w 1148080"/>
              <a:gd name="connsiteY42" fmla="*/ 1772031 h 1893951"/>
              <a:gd name="connsiteX43" fmla="*/ 914400 w 1148080"/>
              <a:gd name="connsiteY43" fmla="*/ 1782191 h 1893951"/>
              <a:gd name="connsiteX44" fmla="*/ 883920 w 1148080"/>
              <a:gd name="connsiteY44" fmla="*/ 1802511 h 1893951"/>
              <a:gd name="connsiteX45" fmla="*/ 833120 w 1148080"/>
              <a:gd name="connsiteY45" fmla="*/ 1843151 h 1893951"/>
              <a:gd name="connsiteX46" fmla="*/ 802640 w 1148080"/>
              <a:gd name="connsiteY46" fmla="*/ 1863471 h 1893951"/>
              <a:gd name="connsiteX47" fmla="*/ 579120 w 1148080"/>
              <a:gd name="connsiteY47" fmla="*/ 1893951 h 1893951"/>
              <a:gd name="connsiteX48" fmla="*/ 314960 w 1148080"/>
              <a:gd name="connsiteY48" fmla="*/ 1883791 h 1893951"/>
              <a:gd name="connsiteX49" fmla="*/ 243840 w 1148080"/>
              <a:gd name="connsiteY49" fmla="*/ 1863471 h 1893951"/>
              <a:gd name="connsiteX50" fmla="*/ 223520 w 1148080"/>
              <a:gd name="connsiteY50" fmla="*/ 1832991 h 1893951"/>
              <a:gd name="connsiteX51" fmla="*/ 162560 w 1148080"/>
              <a:gd name="connsiteY51" fmla="*/ 1782191 h 1893951"/>
              <a:gd name="connsiteX52" fmla="*/ 132080 w 1148080"/>
              <a:gd name="connsiteY52" fmla="*/ 1721231 h 1893951"/>
              <a:gd name="connsiteX53" fmla="*/ 101600 w 1148080"/>
              <a:gd name="connsiteY53" fmla="*/ 1578991 h 1893951"/>
              <a:gd name="connsiteX54" fmla="*/ 71120 w 1148080"/>
              <a:gd name="connsiteY54" fmla="*/ 1558671 h 1893951"/>
              <a:gd name="connsiteX55" fmla="*/ 60960 w 1148080"/>
              <a:gd name="connsiteY55" fmla="*/ 1324991 h 1893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48080" h="1893951">
                <a:moveTo>
                  <a:pt x="40640" y="1396111"/>
                </a:moveTo>
                <a:cubicBezTo>
                  <a:pt x="37253" y="1321604"/>
                  <a:pt x="35794" y="1246985"/>
                  <a:pt x="30480" y="1172591"/>
                </a:cubicBezTo>
                <a:cubicBezTo>
                  <a:pt x="28363" y="1142947"/>
                  <a:pt x="15238" y="1091301"/>
                  <a:pt x="10160" y="1060831"/>
                </a:cubicBezTo>
                <a:cubicBezTo>
                  <a:pt x="6223" y="1037209"/>
                  <a:pt x="3387" y="1013418"/>
                  <a:pt x="0" y="989711"/>
                </a:cubicBezTo>
                <a:cubicBezTo>
                  <a:pt x="1374" y="962224"/>
                  <a:pt x="16744" y="593756"/>
                  <a:pt x="30480" y="573151"/>
                </a:cubicBezTo>
                <a:cubicBezTo>
                  <a:pt x="79986" y="498891"/>
                  <a:pt x="19558" y="592264"/>
                  <a:pt x="71120" y="502031"/>
                </a:cubicBezTo>
                <a:cubicBezTo>
                  <a:pt x="77178" y="491429"/>
                  <a:pt x="84667" y="481711"/>
                  <a:pt x="91440" y="471551"/>
                </a:cubicBezTo>
                <a:cubicBezTo>
                  <a:pt x="141558" y="271080"/>
                  <a:pt x="74759" y="479033"/>
                  <a:pt x="152400" y="349631"/>
                </a:cubicBezTo>
                <a:cubicBezTo>
                  <a:pt x="163420" y="331264"/>
                  <a:pt x="160839" y="306493"/>
                  <a:pt x="172720" y="288671"/>
                </a:cubicBezTo>
                <a:cubicBezTo>
                  <a:pt x="201010" y="246236"/>
                  <a:pt x="184406" y="266825"/>
                  <a:pt x="223520" y="227711"/>
                </a:cubicBezTo>
                <a:cubicBezTo>
                  <a:pt x="226907" y="217551"/>
                  <a:pt x="226824" y="205458"/>
                  <a:pt x="233680" y="197231"/>
                </a:cubicBezTo>
                <a:cubicBezTo>
                  <a:pt x="255755" y="170741"/>
                  <a:pt x="286617" y="162627"/>
                  <a:pt x="314960" y="146431"/>
                </a:cubicBezTo>
                <a:cubicBezTo>
                  <a:pt x="431303" y="79949"/>
                  <a:pt x="249839" y="179685"/>
                  <a:pt x="375920" y="95631"/>
                </a:cubicBezTo>
                <a:cubicBezTo>
                  <a:pt x="384831" y="89690"/>
                  <a:pt x="396821" y="90260"/>
                  <a:pt x="406400" y="85471"/>
                </a:cubicBezTo>
                <a:cubicBezTo>
                  <a:pt x="417322" y="80010"/>
                  <a:pt x="426944" y="72248"/>
                  <a:pt x="436880" y="65151"/>
                </a:cubicBezTo>
                <a:cubicBezTo>
                  <a:pt x="450659" y="55309"/>
                  <a:pt x="462046" y="41548"/>
                  <a:pt x="477520" y="34671"/>
                </a:cubicBezTo>
                <a:cubicBezTo>
                  <a:pt x="493300" y="27658"/>
                  <a:pt x="511387" y="27898"/>
                  <a:pt x="528320" y="24511"/>
                </a:cubicBezTo>
                <a:cubicBezTo>
                  <a:pt x="538480" y="17738"/>
                  <a:pt x="546599" y="4679"/>
                  <a:pt x="558800" y="4191"/>
                </a:cubicBezTo>
                <a:cubicBezTo>
                  <a:pt x="633324" y="1210"/>
                  <a:pt x="710968" y="-7365"/>
                  <a:pt x="782320" y="14351"/>
                </a:cubicBezTo>
                <a:cubicBezTo>
                  <a:pt x="802028" y="20349"/>
                  <a:pt x="788795" y="55043"/>
                  <a:pt x="792480" y="75311"/>
                </a:cubicBezTo>
                <a:cubicBezTo>
                  <a:pt x="800435" y="119063"/>
                  <a:pt x="806269" y="166389"/>
                  <a:pt x="843280" y="197231"/>
                </a:cubicBezTo>
                <a:cubicBezTo>
                  <a:pt x="851507" y="204087"/>
                  <a:pt x="863600" y="204004"/>
                  <a:pt x="873760" y="207391"/>
                </a:cubicBezTo>
                <a:cubicBezTo>
                  <a:pt x="880533" y="217551"/>
                  <a:pt x="889270" y="226648"/>
                  <a:pt x="894080" y="237871"/>
                </a:cubicBezTo>
                <a:cubicBezTo>
                  <a:pt x="899581" y="250706"/>
                  <a:pt x="896494" y="266893"/>
                  <a:pt x="904240" y="278511"/>
                </a:cubicBezTo>
                <a:cubicBezTo>
                  <a:pt x="911013" y="288671"/>
                  <a:pt x="924560" y="292058"/>
                  <a:pt x="934720" y="298831"/>
                </a:cubicBezTo>
                <a:lnTo>
                  <a:pt x="965200" y="390271"/>
                </a:lnTo>
                <a:cubicBezTo>
                  <a:pt x="968587" y="400431"/>
                  <a:pt x="969419" y="411840"/>
                  <a:pt x="975360" y="420751"/>
                </a:cubicBezTo>
                <a:lnTo>
                  <a:pt x="995680" y="451231"/>
                </a:lnTo>
                <a:cubicBezTo>
                  <a:pt x="1021195" y="553291"/>
                  <a:pt x="1007169" y="506017"/>
                  <a:pt x="1036320" y="593471"/>
                </a:cubicBezTo>
                <a:lnTo>
                  <a:pt x="1046480" y="623951"/>
                </a:lnTo>
                <a:cubicBezTo>
                  <a:pt x="1049867" y="634111"/>
                  <a:pt x="1050699" y="645520"/>
                  <a:pt x="1056640" y="654431"/>
                </a:cubicBezTo>
                <a:cubicBezTo>
                  <a:pt x="1063413" y="664591"/>
                  <a:pt x="1072001" y="673753"/>
                  <a:pt x="1076960" y="684911"/>
                </a:cubicBezTo>
                <a:cubicBezTo>
                  <a:pt x="1096276" y="728371"/>
                  <a:pt x="1095619" y="745136"/>
                  <a:pt x="1107440" y="786511"/>
                </a:cubicBezTo>
                <a:cubicBezTo>
                  <a:pt x="1110382" y="796809"/>
                  <a:pt x="1114213" y="806831"/>
                  <a:pt x="1117600" y="816991"/>
                </a:cubicBezTo>
                <a:cubicBezTo>
                  <a:pt x="1120987" y="844084"/>
                  <a:pt x="1122876" y="871407"/>
                  <a:pt x="1127760" y="898271"/>
                </a:cubicBezTo>
                <a:cubicBezTo>
                  <a:pt x="1129676" y="908808"/>
                  <a:pt x="1137031" y="918078"/>
                  <a:pt x="1137920" y="928751"/>
                </a:cubicBezTo>
                <a:cubicBezTo>
                  <a:pt x="1143833" y="999706"/>
                  <a:pt x="1144693" y="1070991"/>
                  <a:pt x="1148080" y="1142111"/>
                </a:cubicBezTo>
                <a:cubicBezTo>
                  <a:pt x="1144693" y="1280964"/>
                  <a:pt x="1146768" y="1420058"/>
                  <a:pt x="1137920" y="1558671"/>
                </a:cubicBezTo>
                <a:cubicBezTo>
                  <a:pt x="1133436" y="1628922"/>
                  <a:pt x="1124193" y="1609057"/>
                  <a:pt x="1087120" y="1639951"/>
                </a:cubicBezTo>
                <a:cubicBezTo>
                  <a:pt x="1076082" y="1649149"/>
                  <a:pt x="1067982" y="1661610"/>
                  <a:pt x="1056640" y="1670431"/>
                </a:cubicBezTo>
                <a:cubicBezTo>
                  <a:pt x="1037363" y="1685424"/>
                  <a:pt x="1012949" y="1693802"/>
                  <a:pt x="995680" y="1711071"/>
                </a:cubicBezTo>
                <a:cubicBezTo>
                  <a:pt x="985520" y="1721231"/>
                  <a:pt x="974398" y="1730513"/>
                  <a:pt x="965200" y="1741551"/>
                </a:cubicBezTo>
                <a:cubicBezTo>
                  <a:pt x="957383" y="1750932"/>
                  <a:pt x="954415" y="1764403"/>
                  <a:pt x="944880" y="1772031"/>
                </a:cubicBezTo>
                <a:cubicBezTo>
                  <a:pt x="936517" y="1778721"/>
                  <a:pt x="923979" y="1777402"/>
                  <a:pt x="914400" y="1782191"/>
                </a:cubicBezTo>
                <a:cubicBezTo>
                  <a:pt x="903478" y="1787652"/>
                  <a:pt x="894080" y="1795738"/>
                  <a:pt x="883920" y="1802511"/>
                </a:cubicBezTo>
                <a:cubicBezTo>
                  <a:pt x="849666" y="1853892"/>
                  <a:pt x="882195" y="1818614"/>
                  <a:pt x="833120" y="1843151"/>
                </a:cubicBezTo>
                <a:cubicBezTo>
                  <a:pt x="822198" y="1848612"/>
                  <a:pt x="813798" y="1858512"/>
                  <a:pt x="802640" y="1863471"/>
                </a:cubicBezTo>
                <a:cubicBezTo>
                  <a:pt x="722891" y="1898915"/>
                  <a:pt x="680127" y="1887638"/>
                  <a:pt x="579120" y="1893951"/>
                </a:cubicBezTo>
                <a:cubicBezTo>
                  <a:pt x="491067" y="1890564"/>
                  <a:pt x="402883" y="1889653"/>
                  <a:pt x="314960" y="1883791"/>
                </a:cubicBezTo>
                <a:cubicBezTo>
                  <a:pt x="299013" y="1882728"/>
                  <a:pt x="260660" y="1869078"/>
                  <a:pt x="243840" y="1863471"/>
                </a:cubicBezTo>
                <a:cubicBezTo>
                  <a:pt x="237067" y="1853311"/>
                  <a:pt x="231337" y="1842372"/>
                  <a:pt x="223520" y="1832991"/>
                </a:cubicBezTo>
                <a:cubicBezTo>
                  <a:pt x="199074" y="1803655"/>
                  <a:pt x="192530" y="1802171"/>
                  <a:pt x="162560" y="1782191"/>
                </a:cubicBezTo>
                <a:cubicBezTo>
                  <a:pt x="146291" y="1757788"/>
                  <a:pt x="137338" y="1750150"/>
                  <a:pt x="132080" y="1721231"/>
                </a:cubicBezTo>
                <a:cubicBezTo>
                  <a:pt x="130452" y="1712279"/>
                  <a:pt x="121777" y="1592442"/>
                  <a:pt x="101600" y="1578991"/>
                </a:cubicBezTo>
                <a:lnTo>
                  <a:pt x="71120" y="1558671"/>
                </a:lnTo>
                <a:cubicBezTo>
                  <a:pt x="39541" y="1463934"/>
                  <a:pt x="60960" y="1538901"/>
                  <a:pt x="60960" y="1324991"/>
                </a:cubicBezTo>
              </a:path>
            </a:pathLst>
          </a:cu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Forma Livre: Forma 7">
            <a:extLst>
              <a:ext uri="{FF2B5EF4-FFF2-40B4-BE49-F238E27FC236}">
                <a16:creationId xmlns:a16="http://schemas.microsoft.com/office/drawing/2014/main" id="{3E110503-655C-4127-A282-3ADD0801C29F}"/>
              </a:ext>
            </a:extLst>
          </p:cNvPr>
          <p:cNvSpPr/>
          <p:nvPr/>
        </p:nvSpPr>
        <p:spPr>
          <a:xfrm>
            <a:off x="4815840" y="3322320"/>
            <a:ext cx="2590800" cy="2448560"/>
          </a:xfrm>
          <a:custGeom>
            <a:avLst/>
            <a:gdLst>
              <a:gd name="connsiteX0" fmla="*/ 71120 w 2590800"/>
              <a:gd name="connsiteY0" fmla="*/ 1869440 h 2448560"/>
              <a:gd name="connsiteX1" fmla="*/ 40640 w 2590800"/>
              <a:gd name="connsiteY1" fmla="*/ 1788160 h 2448560"/>
              <a:gd name="connsiteX2" fmla="*/ 30480 w 2590800"/>
              <a:gd name="connsiteY2" fmla="*/ 1757680 h 2448560"/>
              <a:gd name="connsiteX3" fmla="*/ 0 w 2590800"/>
              <a:gd name="connsiteY3" fmla="*/ 1534160 h 2448560"/>
              <a:gd name="connsiteX4" fmla="*/ 30480 w 2590800"/>
              <a:gd name="connsiteY4" fmla="*/ 1198880 h 2448560"/>
              <a:gd name="connsiteX5" fmla="*/ 50800 w 2590800"/>
              <a:gd name="connsiteY5" fmla="*/ 1107440 h 2448560"/>
              <a:gd name="connsiteX6" fmla="*/ 142240 w 2590800"/>
              <a:gd name="connsiteY6" fmla="*/ 985520 h 2448560"/>
              <a:gd name="connsiteX7" fmla="*/ 172720 w 2590800"/>
              <a:gd name="connsiteY7" fmla="*/ 944880 h 2448560"/>
              <a:gd name="connsiteX8" fmla="*/ 314960 w 2590800"/>
              <a:gd name="connsiteY8" fmla="*/ 883920 h 2448560"/>
              <a:gd name="connsiteX9" fmla="*/ 396240 w 2590800"/>
              <a:gd name="connsiteY9" fmla="*/ 853440 h 2448560"/>
              <a:gd name="connsiteX10" fmla="*/ 467360 w 2590800"/>
              <a:gd name="connsiteY10" fmla="*/ 822960 h 2448560"/>
              <a:gd name="connsiteX11" fmla="*/ 924560 w 2590800"/>
              <a:gd name="connsiteY11" fmla="*/ 812800 h 2448560"/>
              <a:gd name="connsiteX12" fmla="*/ 975360 w 2590800"/>
              <a:gd name="connsiteY12" fmla="*/ 772160 h 2448560"/>
              <a:gd name="connsiteX13" fmla="*/ 1026160 w 2590800"/>
              <a:gd name="connsiteY13" fmla="*/ 701040 h 2448560"/>
              <a:gd name="connsiteX14" fmla="*/ 1036320 w 2590800"/>
              <a:gd name="connsiteY14" fmla="*/ 670560 h 2448560"/>
              <a:gd name="connsiteX15" fmla="*/ 1066800 w 2590800"/>
              <a:gd name="connsiteY15" fmla="*/ 640080 h 2448560"/>
              <a:gd name="connsiteX16" fmla="*/ 1127760 w 2590800"/>
              <a:gd name="connsiteY16" fmla="*/ 558800 h 2448560"/>
              <a:gd name="connsiteX17" fmla="*/ 1158240 w 2590800"/>
              <a:gd name="connsiteY17" fmla="*/ 497840 h 2448560"/>
              <a:gd name="connsiteX18" fmla="*/ 1209040 w 2590800"/>
              <a:gd name="connsiteY18" fmla="*/ 457200 h 2448560"/>
              <a:gd name="connsiteX19" fmla="*/ 1280160 w 2590800"/>
              <a:gd name="connsiteY19" fmla="*/ 396240 h 2448560"/>
              <a:gd name="connsiteX20" fmla="*/ 1300480 w 2590800"/>
              <a:gd name="connsiteY20" fmla="*/ 355600 h 2448560"/>
              <a:gd name="connsiteX21" fmla="*/ 1330960 w 2590800"/>
              <a:gd name="connsiteY21" fmla="*/ 335280 h 2448560"/>
              <a:gd name="connsiteX22" fmla="*/ 1371600 w 2590800"/>
              <a:gd name="connsiteY22" fmla="*/ 294640 h 2448560"/>
              <a:gd name="connsiteX23" fmla="*/ 1442720 w 2590800"/>
              <a:gd name="connsiteY23" fmla="*/ 233680 h 2448560"/>
              <a:gd name="connsiteX24" fmla="*/ 1483360 w 2590800"/>
              <a:gd name="connsiteY24" fmla="*/ 182880 h 2448560"/>
              <a:gd name="connsiteX25" fmla="*/ 1513840 w 2590800"/>
              <a:gd name="connsiteY25" fmla="*/ 172720 h 2448560"/>
              <a:gd name="connsiteX26" fmla="*/ 1615440 w 2590800"/>
              <a:gd name="connsiteY26" fmla="*/ 101600 h 2448560"/>
              <a:gd name="connsiteX27" fmla="*/ 1686560 w 2590800"/>
              <a:gd name="connsiteY27" fmla="*/ 71120 h 2448560"/>
              <a:gd name="connsiteX28" fmla="*/ 1727200 w 2590800"/>
              <a:gd name="connsiteY28" fmla="*/ 50800 h 2448560"/>
              <a:gd name="connsiteX29" fmla="*/ 1757680 w 2590800"/>
              <a:gd name="connsiteY29" fmla="*/ 40640 h 2448560"/>
              <a:gd name="connsiteX30" fmla="*/ 1838960 w 2590800"/>
              <a:gd name="connsiteY30" fmla="*/ 0 h 2448560"/>
              <a:gd name="connsiteX31" fmla="*/ 2275840 w 2590800"/>
              <a:gd name="connsiteY31" fmla="*/ 20320 h 2448560"/>
              <a:gd name="connsiteX32" fmla="*/ 2306320 w 2590800"/>
              <a:gd name="connsiteY32" fmla="*/ 50800 h 2448560"/>
              <a:gd name="connsiteX33" fmla="*/ 2336800 w 2590800"/>
              <a:gd name="connsiteY33" fmla="*/ 71120 h 2448560"/>
              <a:gd name="connsiteX34" fmla="*/ 2346960 w 2590800"/>
              <a:gd name="connsiteY34" fmla="*/ 101600 h 2448560"/>
              <a:gd name="connsiteX35" fmla="*/ 2377440 w 2590800"/>
              <a:gd name="connsiteY35" fmla="*/ 121920 h 2448560"/>
              <a:gd name="connsiteX36" fmla="*/ 2407920 w 2590800"/>
              <a:gd name="connsiteY36" fmla="*/ 152400 h 2448560"/>
              <a:gd name="connsiteX37" fmla="*/ 2458720 w 2590800"/>
              <a:gd name="connsiteY37" fmla="*/ 213360 h 2448560"/>
              <a:gd name="connsiteX38" fmla="*/ 2489200 w 2590800"/>
              <a:gd name="connsiteY38" fmla="*/ 314960 h 2448560"/>
              <a:gd name="connsiteX39" fmla="*/ 2529840 w 2590800"/>
              <a:gd name="connsiteY39" fmla="*/ 345440 h 2448560"/>
              <a:gd name="connsiteX40" fmla="*/ 2550160 w 2590800"/>
              <a:gd name="connsiteY40" fmla="*/ 426720 h 2448560"/>
              <a:gd name="connsiteX41" fmla="*/ 2560320 w 2590800"/>
              <a:gd name="connsiteY41" fmla="*/ 467360 h 2448560"/>
              <a:gd name="connsiteX42" fmla="*/ 2580640 w 2590800"/>
              <a:gd name="connsiteY42" fmla="*/ 629920 h 2448560"/>
              <a:gd name="connsiteX43" fmla="*/ 2590800 w 2590800"/>
              <a:gd name="connsiteY43" fmla="*/ 660400 h 2448560"/>
              <a:gd name="connsiteX44" fmla="*/ 2570480 w 2590800"/>
              <a:gd name="connsiteY44" fmla="*/ 1056640 h 2448560"/>
              <a:gd name="connsiteX45" fmla="*/ 2550160 w 2590800"/>
              <a:gd name="connsiteY45" fmla="*/ 1117600 h 2448560"/>
              <a:gd name="connsiteX46" fmla="*/ 2540000 w 2590800"/>
              <a:gd name="connsiteY46" fmla="*/ 1158240 h 2448560"/>
              <a:gd name="connsiteX47" fmla="*/ 2509520 w 2590800"/>
              <a:gd name="connsiteY47" fmla="*/ 1178560 h 2448560"/>
              <a:gd name="connsiteX48" fmla="*/ 2448560 w 2590800"/>
              <a:gd name="connsiteY48" fmla="*/ 1239520 h 2448560"/>
              <a:gd name="connsiteX49" fmla="*/ 2418080 w 2590800"/>
              <a:gd name="connsiteY49" fmla="*/ 1270000 h 2448560"/>
              <a:gd name="connsiteX50" fmla="*/ 2357120 w 2590800"/>
              <a:gd name="connsiteY50" fmla="*/ 1341120 h 2448560"/>
              <a:gd name="connsiteX51" fmla="*/ 2326640 w 2590800"/>
              <a:gd name="connsiteY51" fmla="*/ 1361440 h 2448560"/>
              <a:gd name="connsiteX52" fmla="*/ 2296160 w 2590800"/>
              <a:gd name="connsiteY52" fmla="*/ 1391920 h 2448560"/>
              <a:gd name="connsiteX53" fmla="*/ 2245360 w 2590800"/>
              <a:gd name="connsiteY53" fmla="*/ 1432560 h 2448560"/>
              <a:gd name="connsiteX54" fmla="*/ 2225040 w 2590800"/>
              <a:gd name="connsiteY54" fmla="*/ 1463040 h 2448560"/>
              <a:gd name="connsiteX55" fmla="*/ 2153920 w 2590800"/>
              <a:gd name="connsiteY55" fmla="*/ 1493520 h 2448560"/>
              <a:gd name="connsiteX56" fmla="*/ 2042160 w 2590800"/>
              <a:gd name="connsiteY56" fmla="*/ 1564640 h 2448560"/>
              <a:gd name="connsiteX57" fmla="*/ 2011680 w 2590800"/>
              <a:gd name="connsiteY57" fmla="*/ 1574800 h 2448560"/>
              <a:gd name="connsiteX58" fmla="*/ 1889760 w 2590800"/>
              <a:gd name="connsiteY58" fmla="*/ 1584960 h 2448560"/>
              <a:gd name="connsiteX59" fmla="*/ 1838960 w 2590800"/>
              <a:gd name="connsiteY59" fmla="*/ 1595120 h 2448560"/>
              <a:gd name="connsiteX60" fmla="*/ 1330960 w 2590800"/>
              <a:gd name="connsiteY60" fmla="*/ 1635760 h 2448560"/>
              <a:gd name="connsiteX61" fmla="*/ 1310640 w 2590800"/>
              <a:gd name="connsiteY61" fmla="*/ 1737360 h 2448560"/>
              <a:gd name="connsiteX62" fmla="*/ 1300480 w 2590800"/>
              <a:gd name="connsiteY62" fmla="*/ 1778000 h 2448560"/>
              <a:gd name="connsiteX63" fmla="*/ 1280160 w 2590800"/>
              <a:gd name="connsiteY63" fmla="*/ 1818640 h 2448560"/>
              <a:gd name="connsiteX64" fmla="*/ 1249680 w 2590800"/>
              <a:gd name="connsiteY64" fmla="*/ 1879600 h 2448560"/>
              <a:gd name="connsiteX65" fmla="*/ 1219200 w 2590800"/>
              <a:gd name="connsiteY65" fmla="*/ 1899920 h 2448560"/>
              <a:gd name="connsiteX66" fmla="*/ 1209040 w 2590800"/>
              <a:gd name="connsiteY66" fmla="*/ 1930400 h 2448560"/>
              <a:gd name="connsiteX67" fmla="*/ 1188720 w 2590800"/>
              <a:gd name="connsiteY67" fmla="*/ 1960880 h 2448560"/>
              <a:gd name="connsiteX68" fmla="*/ 1178560 w 2590800"/>
              <a:gd name="connsiteY68" fmla="*/ 2032000 h 2448560"/>
              <a:gd name="connsiteX69" fmla="*/ 1148080 w 2590800"/>
              <a:gd name="connsiteY69" fmla="*/ 2062480 h 2448560"/>
              <a:gd name="connsiteX70" fmla="*/ 1127760 w 2590800"/>
              <a:gd name="connsiteY70" fmla="*/ 2092960 h 2448560"/>
              <a:gd name="connsiteX71" fmla="*/ 1097280 w 2590800"/>
              <a:gd name="connsiteY71" fmla="*/ 2143760 h 2448560"/>
              <a:gd name="connsiteX72" fmla="*/ 1066800 w 2590800"/>
              <a:gd name="connsiteY72" fmla="*/ 2164080 h 2448560"/>
              <a:gd name="connsiteX73" fmla="*/ 985520 w 2590800"/>
              <a:gd name="connsiteY73" fmla="*/ 2255520 h 2448560"/>
              <a:gd name="connsiteX74" fmla="*/ 985520 w 2590800"/>
              <a:gd name="connsiteY74" fmla="*/ 2255520 h 2448560"/>
              <a:gd name="connsiteX75" fmla="*/ 955040 w 2590800"/>
              <a:gd name="connsiteY75" fmla="*/ 2296160 h 2448560"/>
              <a:gd name="connsiteX76" fmla="*/ 914400 w 2590800"/>
              <a:gd name="connsiteY76" fmla="*/ 2326640 h 2448560"/>
              <a:gd name="connsiteX77" fmla="*/ 873760 w 2590800"/>
              <a:gd name="connsiteY77" fmla="*/ 2377440 h 2448560"/>
              <a:gd name="connsiteX78" fmla="*/ 843280 w 2590800"/>
              <a:gd name="connsiteY78" fmla="*/ 2387600 h 2448560"/>
              <a:gd name="connsiteX79" fmla="*/ 812800 w 2590800"/>
              <a:gd name="connsiteY79" fmla="*/ 2407920 h 2448560"/>
              <a:gd name="connsiteX80" fmla="*/ 731520 w 2590800"/>
              <a:gd name="connsiteY80" fmla="*/ 2438400 h 2448560"/>
              <a:gd name="connsiteX81" fmla="*/ 619760 w 2590800"/>
              <a:gd name="connsiteY81" fmla="*/ 2448560 h 2448560"/>
              <a:gd name="connsiteX82" fmla="*/ 335280 w 2590800"/>
              <a:gd name="connsiteY82" fmla="*/ 2438400 h 2448560"/>
              <a:gd name="connsiteX83" fmla="*/ 304800 w 2590800"/>
              <a:gd name="connsiteY83" fmla="*/ 2428240 h 2448560"/>
              <a:gd name="connsiteX84" fmla="*/ 294640 w 2590800"/>
              <a:gd name="connsiteY84" fmla="*/ 2397760 h 2448560"/>
              <a:gd name="connsiteX85" fmla="*/ 254000 w 2590800"/>
              <a:gd name="connsiteY85" fmla="*/ 2367280 h 2448560"/>
              <a:gd name="connsiteX86" fmla="*/ 223520 w 2590800"/>
              <a:gd name="connsiteY86" fmla="*/ 2336800 h 2448560"/>
              <a:gd name="connsiteX87" fmla="*/ 182880 w 2590800"/>
              <a:gd name="connsiteY87" fmla="*/ 2275840 h 2448560"/>
              <a:gd name="connsiteX88" fmla="*/ 142240 w 2590800"/>
              <a:gd name="connsiteY88" fmla="*/ 2204720 h 2448560"/>
              <a:gd name="connsiteX89" fmla="*/ 132080 w 2590800"/>
              <a:gd name="connsiteY89" fmla="*/ 2164080 h 2448560"/>
              <a:gd name="connsiteX90" fmla="*/ 91440 w 2590800"/>
              <a:gd name="connsiteY90" fmla="*/ 2103120 h 2448560"/>
              <a:gd name="connsiteX91" fmla="*/ 81280 w 2590800"/>
              <a:gd name="connsiteY91" fmla="*/ 2052320 h 2448560"/>
              <a:gd name="connsiteX92" fmla="*/ 71120 w 2590800"/>
              <a:gd name="connsiteY92" fmla="*/ 2021840 h 2448560"/>
              <a:gd name="connsiteX93" fmla="*/ 71120 w 2590800"/>
              <a:gd name="connsiteY93" fmla="*/ 1717040 h 2448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</a:cxnLst>
            <a:rect l="l" t="t" r="r" b="b"/>
            <a:pathLst>
              <a:path w="2590800" h="2448560">
                <a:moveTo>
                  <a:pt x="71120" y="1869440"/>
                </a:moveTo>
                <a:cubicBezTo>
                  <a:pt x="60960" y="1842347"/>
                  <a:pt x="50529" y="1815354"/>
                  <a:pt x="40640" y="1788160"/>
                </a:cubicBezTo>
                <a:cubicBezTo>
                  <a:pt x="36980" y="1778095"/>
                  <a:pt x="31450" y="1768346"/>
                  <a:pt x="30480" y="1757680"/>
                </a:cubicBezTo>
                <a:cubicBezTo>
                  <a:pt x="10582" y="1538802"/>
                  <a:pt x="57786" y="1620839"/>
                  <a:pt x="0" y="1534160"/>
                </a:cubicBezTo>
                <a:cubicBezTo>
                  <a:pt x="33279" y="1051613"/>
                  <a:pt x="-5259" y="1359704"/>
                  <a:pt x="30480" y="1198880"/>
                </a:cubicBezTo>
                <a:cubicBezTo>
                  <a:pt x="31763" y="1193108"/>
                  <a:pt x="45844" y="1117351"/>
                  <a:pt x="50800" y="1107440"/>
                </a:cubicBezTo>
                <a:cubicBezTo>
                  <a:pt x="73327" y="1062387"/>
                  <a:pt x="111315" y="1024176"/>
                  <a:pt x="142240" y="985520"/>
                </a:cubicBezTo>
                <a:cubicBezTo>
                  <a:pt x="152818" y="972297"/>
                  <a:pt x="158125" y="953466"/>
                  <a:pt x="172720" y="944880"/>
                </a:cubicBezTo>
                <a:cubicBezTo>
                  <a:pt x="217182" y="918726"/>
                  <a:pt x="267216" y="903451"/>
                  <a:pt x="314960" y="883920"/>
                </a:cubicBezTo>
                <a:cubicBezTo>
                  <a:pt x="341741" y="872964"/>
                  <a:pt x="369644" y="864838"/>
                  <a:pt x="396240" y="853440"/>
                </a:cubicBezTo>
                <a:cubicBezTo>
                  <a:pt x="419947" y="843280"/>
                  <a:pt x="441644" y="824938"/>
                  <a:pt x="467360" y="822960"/>
                </a:cubicBezTo>
                <a:cubicBezTo>
                  <a:pt x="619349" y="811269"/>
                  <a:pt x="772160" y="816187"/>
                  <a:pt x="924560" y="812800"/>
                </a:cubicBezTo>
                <a:cubicBezTo>
                  <a:pt x="941493" y="799253"/>
                  <a:pt x="960026" y="787494"/>
                  <a:pt x="975360" y="772160"/>
                </a:cubicBezTo>
                <a:cubicBezTo>
                  <a:pt x="979962" y="767558"/>
                  <a:pt x="1020391" y="712578"/>
                  <a:pt x="1026160" y="701040"/>
                </a:cubicBezTo>
                <a:cubicBezTo>
                  <a:pt x="1030949" y="691461"/>
                  <a:pt x="1030379" y="679471"/>
                  <a:pt x="1036320" y="670560"/>
                </a:cubicBezTo>
                <a:cubicBezTo>
                  <a:pt x="1044290" y="658605"/>
                  <a:pt x="1057701" y="651201"/>
                  <a:pt x="1066800" y="640080"/>
                </a:cubicBezTo>
                <a:cubicBezTo>
                  <a:pt x="1088246" y="613869"/>
                  <a:pt x="1127760" y="558800"/>
                  <a:pt x="1127760" y="558800"/>
                </a:cubicBezTo>
                <a:cubicBezTo>
                  <a:pt x="1136023" y="534010"/>
                  <a:pt x="1138545" y="517535"/>
                  <a:pt x="1158240" y="497840"/>
                </a:cubicBezTo>
                <a:cubicBezTo>
                  <a:pt x="1173574" y="482506"/>
                  <a:pt x="1193706" y="472534"/>
                  <a:pt x="1209040" y="457200"/>
                </a:cubicBezTo>
                <a:cubicBezTo>
                  <a:pt x="1274119" y="392121"/>
                  <a:pt x="1220342" y="416179"/>
                  <a:pt x="1280160" y="396240"/>
                </a:cubicBezTo>
                <a:cubicBezTo>
                  <a:pt x="1286933" y="382693"/>
                  <a:pt x="1290784" y="367235"/>
                  <a:pt x="1300480" y="355600"/>
                </a:cubicBezTo>
                <a:cubicBezTo>
                  <a:pt x="1308297" y="346219"/>
                  <a:pt x="1321689" y="343227"/>
                  <a:pt x="1330960" y="335280"/>
                </a:cubicBezTo>
                <a:cubicBezTo>
                  <a:pt x="1345506" y="322812"/>
                  <a:pt x="1358872" y="308959"/>
                  <a:pt x="1371600" y="294640"/>
                </a:cubicBezTo>
                <a:cubicBezTo>
                  <a:pt x="1426403" y="232986"/>
                  <a:pt x="1387977" y="251928"/>
                  <a:pt x="1442720" y="233680"/>
                </a:cubicBezTo>
                <a:cubicBezTo>
                  <a:pt x="1456267" y="216747"/>
                  <a:pt x="1466895" y="196993"/>
                  <a:pt x="1483360" y="182880"/>
                </a:cubicBezTo>
                <a:cubicBezTo>
                  <a:pt x="1491491" y="175910"/>
                  <a:pt x="1504478" y="177921"/>
                  <a:pt x="1513840" y="172720"/>
                </a:cubicBezTo>
                <a:cubicBezTo>
                  <a:pt x="1625030" y="110948"/>
                  <a:pt x="1530203" y="154873"/>
                  <a:pt x="1615440" y="101600"/>
                </a:cubicBezTo>
                <a:cubicBezTo>
                  <a:pt x="1664453" y="70967"/>
                  <a:pt x="1642564" y="89975"/>
                  <a:pt x="1686560" y="71120"/>
                </a:cubicBezTo>
                <a:cubicBezTo>
                  <a:pt x="1700481" y="65154"/>
                  <a:pt x="1713279" y="56766"/>
                  <a:pt x="1727200" y="50800"/>
                </a:cubicBezTo>
                <a:cubicBezTo>
                  <a:pt x="1737044" y="46581"/>
                  <a:pt x="1748101" y="45429"/>
                  <a:pt x="1757680" y="40640"/>
                </a:cubicBezTo>
                <a:cubicBezTo>
                  <a:pt x="1853653" y="-7347"/>
                  <a:pt x="1770228" y="22911"/>
                  <a:pt x="1838960" y="0"/>
                </a:cubicBezTo>
                <a:cubicBezTo>
                  <a:pt x="1984587" y="6773"/>
                  <a:pt x="2130910" y="4567"/>
                  <a:pt x="2275840" y="20320"/>
                </a:cubicBezTo>
                <a:cubicBezTo>
                  <a:pt x="2290124" y="21873"/>
                  <a:pt x="2295282" y="41602"/>
                  <a:pt x="2306320" y="50800"/>
                </a:cubicBezTo>
                <a:cubicBezTo>
                  <a:pt x="2315701" y="58617"/>
                  <a:pt x="2326640" y="64347"/>
                  <a:pt x="2336800" y="71120"/>
                </a:cubicBezTo>
                <a:cubicBezTo>
                  <a:pt x="2340187" y="81280"/>
                  <a:pt x="2340270" y="93237"/>
                  <a:pt x="2346960" y="101600"/>
                </a:cubicBezTo>
                <a:cubicBezTo>
                  <a:pt x="2354588" y="111135"/>
                  <a:pt x="2368059" y="114103"/>
                  <a:pt x="2377440" y="121920"/>
                </a:cubicBezTo>
                <a:cubicBezTo>
                  <a:pt x="2388478" y="131118"/>
                  <a:pt x="2398722" y="141362"/>
                  <a:pt x="2407920" y="152400"/>
                </a:cubicBezTo>
                <a:cubicBezTo>
                  <a:pt x="2478645" y="237270"/>
                  <a:pt x="2369672" y="124312"/>
                  <a:pt x="2458720" y="213360"/>
                </a:cubicBezTo>
                <a:cubicBezTo>
                  <a:pt x="2465115" y="258125"/>
                  <a:pt x="2458397" y="284157"/>
                  <a:pt x="2489200" y="314960"/>
                </a:cubicBezTo>
                <a:cubicBezTo>
                  <a:pt x="2501174" y="326934"/>
                  <a:pt x="2516293" y="335280"/>
                  <a:pt x="2529840" y="345440"/>
                </a:cubicBezTo>
                <a:lnTo>
                  <a:pt x="2550160" y="426720"/>
                </a:lnTo>
                <a:lnTo>
                  <a:pt x="2560320" y="467360"/>
                </a:lnTo>
                <a:cubicBezTo>
                  <a:pt x="2566629" y="536761"/>
                  <a:pt x="2565643" y="569933"/>
                  <a:pt x="2580640" y="629920"/>
                </a:cubicBezTo>
                <a:cubicBezTo>
                  <a:pt x="2583237" y="640310"/>
                  <a:pt x="2587413" y="650240"/>
                  <a:pt x="2590800" y="660400"/>
                </a:cubicBezTo>
                <a:cubicBezTo>
                  <a:pt x="2584027" y="792480"/>
                  <a:pt x="2582190" y="924906"/>
                  <a:pt x="2570480" y="1056640"/>
                </a:cubicBezTo>
                <a:cubicBezTo>
                  <a:pt x="2568584" y="1077975"/>
                  <a:pt x="2555355" y="1096820"/>
                  <a:pt x="2550160" y="1117600"/>
                </a:cubicBezTo>
                <a:cubicBezTo>
                  <a:pt x="2546773" y="1131147"/>
                  <a:pt x="2547746" y="1146622"/>
                  <a:pt x="2540000" y="1158240"/>
                </a:cubicBezTo>
                <a:cubicBezTo>
                  <a:pt x="2533227" y="1168400"/>
                  <a:pt x="2518646" y="1170448"/>
                  <a:pt x="2509520" y="1178560"/>
                </a:cubicBezTo>
                <a:cubicBezTo>
                  <a:pt x="2488042" y="1197652"/>
                  <a:pt x="2468880" y="1219200"/>
                  <a:pt x="2448560" y="1239520"/>
                </a:cubicBezTo>
                <a:cubicBezTo>
                  <a:pt x="2438400" y="1249680"/>
                  <a:pt x="2426701" y="1258505"/>
                  <a:pt x="2418080" y="1270000"/>
                </a:cubicBezTo>
                <a:cubicBezTo>
                  <a:pt x="2395656" y="1299898"/>
                  <a:pt x="2385422" y="1317535"/>
                  <a:pt x="2357120" y="1341120"/>
                </a:cubicBezTo>
                <a:cubicBezTo>
                  <a:pt x="2347739" y="1348937"/>
                  <a:pt x="2336021" y="1353623"/>
                  <a:pt x="2326640" y="1361440"/>
                </a:cubicBezTo>
                <a:cubicBezTo>
                  <a:pt x="2315602" y="1370638"/>
                  <a:pt x="2306973" y="1382458"/>
                  <a:pt x="2296160" y="1391920"/>
                </a:cubicBezTo>
                <a:cubicBezTo>
                  <a:pt x="2279840" y="1406200"/>
                  <a:pt x="2260694" y="1417226"/>
                  <a:pt x="2245360" y="1432560"/>
                </a:cubicBezTo>
                <a:cubicBezTo>
                  <a:pt x="2236726" y="1441194"/>
                  <a:pt x="2234421" y="1455223"/>
                  <a:pt x="2225040" y="1463040"/>
                </a:cubicBezTo>
                <a:cubicBezTo>
                  <a:pt x="2208300" y="1476990"/>
                  <a:pt x="2175095" y="1486462"/>
                  <a:pt x="2153920" y="1493520"/>
                </a:cubicBezTo>
                <a:cubicBezTo>
                  <a:pt x="2106644" y="1528977"/>
                  <a:pt x="2103462" y="1533989"/>
                  <a:pt x="2042160" y="1564640"/>
                </a:cubicBezTo>
                <a:cubicBezTo>
                  <a:pt x="2032581" y="1569429"/>
                  <a:pt x="2022296" y="1573385"/>
                  <a:pt x="2011680" y="1574800"/>
                </a:cubicBezTo>
                <a:cubicBezTo>
                  <a:pt x="1971257" y="1580190"/>
                  <a:pt x="1930400" y="1581573"/>
                  <a:pt x="1889760" y="1584960"/>
                </a:cubicBezTo>
                <a:cubicBezTo>
                  <a:pt x="1872827" y="1588347"/>
                  <a:pt x="1856216" y="1594469"/>
                  <a:pt x="1838960" y="1595120"/>
                </a:cubicBezTo>
                <a:cubicBezTo>
                  <a:pt x="1333294" y="1614202"/>
                  <a:pt x="1441906" y="1469342"/>
                  <a:pt x="1330960" y="1635760"/>
                </a:cubicBezTo>
                <a:cubicBezTo>
                  <a:pt x="1313621" y="1757134"/>
                  <a:pt x="1330906" y="1666429"/>
                  <a:pt x="1310640" y="1737360"/>
                </a:cubicBezTo>
                <a:cubicBezTo>
                  <a:pt x="1306804" y="1750786"/>
                  <a:pt x="1305383" y="1764925"/>
                  <a:pt x="1300480" y="1778000"/>
                </a:cubicBezTo>
                <a:cubicBezTo>
                  <a:pt x="1295162" y="1792181"/>
                  <a:pt x="1286126" y="1804719"/>
                  <a:pt x="1280160" y="1818640"/>
                </a:cubicBezTo>
                <a:cubicBezTo>
                  <a:pt x="1267765" y="1847562"/>
                  <a:pt x="1274086" y="1855194"/>
                  <a:pt x="1249680" y="1879600"/>
                </a:cubicBezTo>
                <a:cubicBezTo>
                  <a:pt x="1241046" y="1888234"/>
                  <a:pt x="1229360" y="1893147"/>
                  <a:pt x="1219200" y="1899920"/>
                </a:cubicBezTo>
                <a:cubicBezTo>
                  <a:pt x="1215813" y="1910080"/>
                  <a:pt x="1213829" y="1920821"/>
                  <a:pt x="1209040" y="1930400"/>
                </a:cubicBezTo>
                <a:cubicBezTo>
                  <a:pt x="1203579" y="1941322"/>
                  <a:pt x="1192229" y="1949184"/>
                  <a:pt x="1188720" y="1960880"/>
                </a:cubicBezTo>
                <a:cubicBezTo>
                  <a:pt x="1181839" y="1983817"/>
                  <a:pt x="1187454" y="2009765"/>
                  <a:pt x="1178560" y="2032000"/>
                </a:cubicBezTo>
                <a:cubicBezTo>
                  <a:pt x="1173224" y="2045341"/>
                  <a:pt x="1157278" y="2051442"/>
                  <a:pt x="1148080" y="2062480"/>
                </a:cubicBezTo>
                <a:cubicBezTo>
                  <a:pt x="1140263" y="2071861"/>
                  <a:pt x="1134232" y="2082605"/>
                  <a:pt x="1127760" y="2092960"/>
                </a:cubicBezTo>
                <a:cubicBezTo>
                  <a:pt x="1117294" y="2109706"/>
                  <a:pt x="1110131" y="2128767"/>
                  <a:pt x="1097280" y="2143760"/>
                </a:cubicBezTo>
                <a:cubicBezTo>
                  <a:pt x="1089333" y="2153031"/>
                  <a:pt x="1076960" y="2157307"/>
                  <a:pt x="1066800" y="2164080"/>
                </a:cubicBezTo>
                <a:cubicBezTo>
                  <a:pt x="1030540" y="2218470"/>
                  <a:pt x="1055114" y="2185926"/>
                  <a:pt x="985520" y="2255520"/>
                </a:cubicBezTo>
                <a:lnTo>
                  <a:pt x="985520" y="2255520"/>
                </a:lnTo>
                <a:cubicBezTo>
                  <a:pt x="975360" y="2269067"/>
                  <a:pt x="967014" y="2284186"/>
                  <a:pt x="955040" y="2296160"/>
                </a:cubicBezTo>
                <a:cubicBezTo>
                  <a:pt x="943066" y="2308134"/>
                  <a:pt x="926374" y="2314666"/>
                  <a:pt x="914400" y="2326640"/>
                </a:cubicBezTo>
                <a:cubicBezTo>
                  <a:pt x="899066" y="2341974"/>
                  <a:pt x="890225" y="2363327"/>
                  <a:pt x="873760" y="2377440"/>
                </a:cubicBezTo>
                <a:cubicBezTo>
                  <a:pt x="865629" y="2384410"/>
                  <a:pt x="852859" y="2382811"/>
                  <a:pt x="843280" y="2387600"/>
                </a:cubicBezTo>
                <a:cubicBezTo>
                  <a:pt x="832358" y="2393061"/>
                  <a:pt x="823722" y="2402459"/>
                  <a:pt x="812800" y="2407920"/>
                </a:cubicBezTo>
                <a:cubicBezTo>
                  <a:pt x="812462" y="2408089"/>
                  <a:pt x="743831" y="2436641"/>
                  <a:pt x="731520" y="2438400"/>
                </a:cubicBezTo>
                <a:cubicBezTo>
                  <a:pt x="694489" y="2443690"/>
                  <a:pt x="657013" y="2445173"/>
                  <a:pt x="619760" y="2448560"/>
                </a:cubicBezTo>
                <a:cubicBezTo>
                  <a:pt x="524933" y="2445173"/>
                  <a:pt x="429970" y="2444509"/>
                  <a:pt x="335280" y="2438400"/>
                </a:cubicBezTo>
                <a:cubicBezTo>
                  <a:pt x="324593" y="2437710"/>
                  <a:pt x="312373" y="2435813"/>
                  <a:pt x="304800" y="2428240"/>
                </a:cubicBezTo>
                <a:cubicBezTo>
                  <a:pt x="297227" y="2420667"/>
                  <a:pt x="301496" y="2405987"/>
                  <a:pt x="294640" y="2397760"/>
                </a:cubicBezTo>
                <a:cubicBezTo>
                  <a:pt x="283800" y="2384751"/>
                  <a:pt x="266857" y="2378300"/>
                  <a:pt x="254000" y="2367280"/>
                </a:cubicBezTo>
                <a:cubicBezTo>
                  <a:pt x="243091" y="2357929"/>
                  <a:pt x="232341" y="2348142"/>
                  <a:pt x="223520" y="2336800"/>
                </a:cubicBezTo>
                <a:cubicBezTo>
                  <a:pt x="208527" y="2317523"/>
                  <a:pt x="196427" y="2296160"/>
                  <a:pt x="182880" y="2275840"/>
                </a:cubicBezTo>
                <a:cubicBezTo>
                  <a:pt x="166036" y="2250574"/>
                  <a:pt x="153289" y="2234184"/>
                  <a:pt x="142240" y="2204720"/>
                </a:cubicBezTo>
                <a:cubicBezTo>
                  <a:pt x="137337" y="2191645"/>
                  <a:pt x="138325" y="2176569"/>
                  <a:pt x="132080" y="2164080"/>
                </a:cubicBezTo>
                <a:cubicBezTo>
                  <a:pt x="121158" y="2142237"/>
                  <a:pt x="91440" y="2103120"/>
                  <a:pt x="91440" y="2103120"/>
                </a:cubicBezTo>
                <a:cubicBezTo>
                  <a:pt x="88053" y="2086187"/>
                  <a:pt x="85468" y="2069073"/>
                  <a:pt x="81280" y="2052320"/>
                </a:cubicBezTo>
                <a:cubicBezTo>
                  <a:pt x="78683" y="2041930"/>
                  <a:pt x="71444" y="2032545"/>
                  <a:pt x="71120" y="2021840"/>
                </a:cubicBezTo>
                <a:cubicBezTo>
                  <a:pt x="68043" y="1920287"/>
                  <a:pt x="71120" y="1818640"/>
                  <a:pt x="71120" y="1717040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Forma Livre: Forma 8">
            <a:extLst>
              <a:ext uri="{FF2B5EF4-FFF2-40B4-BE49-F238E27FC236}">
                <a16:creationId xmlns:a16="http://schemas.microsoft.com/office/drawing/2014/main" id="{C1D6CEA2-4C95-450E-B181-E9295902F9AC}"/>
              </a:ext>
            </a:extLst>
          </p:cNvPr>
          <p:cNvSpPr/>
          <p:nvPr/>
        </p:nvSpPr>
        <p:spPr>
          <a:xfrm>
            <a:off x="3941171" y="3357368"/>
            <a:ext cx="1860189" cy="2301752"/>
          </a:xfrm>
          <a:custGeom>
            <a:avLst/>
            <a:gdLst>
              <a:gd name="connsiteX0" fmla="*/ 41549 w 1860189"/>
              <a:gd name="connsiteY0" fmla="*/ 1204472 h 2301752"/>
              <a:gd name="connsiteX1" fmla="*/ 51709 w 1860189"/>
              <a:gd name="connsiteY1" fmla="*/ 950472 h 2301752"/>
              <a:gd name="connsiteX2" fmla="*/ 61869 w 1860189"/>
              <a:gd name="connsiteY2" fmla="*/ 818392 h 2301752"/>
              <a:gd name="connsiteX3" fmla="*/ 82189 w 1860189"/>
              <a:gd name="connsiteY3" fmla="*/ 787912 h 2301752"/>
              <a:gd name="connsiteX4" fmla="*/ 112669 w 1860189"/>
              <a:gd name="connsiteY4" fmla="*/ 747272 h 2301752"/>
              <a:gd name="connsiteX5" fmla="*/ 153309 w 1860189"/>
              <a:gd name="connsiteY5" fmla="*/ 686312 h 2301752"/>
              <a:gd name="connsiteX6" fmla="*/ 163469 w 1860189"/>
              <a:gd name="connsiteY6" fmla="*/ 655832 h 2301752"/>
              <a:gd name="connsiteX7" fmla="*/ 204109 w 1860189"/>
              <a:gd name="connsiteY7" fmla="*/ 594872 h 2301752"/>
              <a:gd name="connsiteX8" fmla="*/ 234589 w 1860189"/>
              <a:gd name="connsiteY8" fmla="*/ 533912 h 2301752"/>
              <a:gd name="connsiteX9" fmla="*/ 244749 w 1860189"/>
              <a:gd name="connsiteY9" fmla="*/ 503432 h 2301752"/>
              <a:gd name="connsiteX10" fmla="*/ 285389 w 1860189"/>
              <a:gd name="connsiteY10" fmla="*/ 432312 h 2301752"/>
              <a:gd name="connsiteX11" fmla="*/ 346349 w 1860189"/>
              <a:gd name="connsiteY11" fmla="*/ 381512 h 2301752"/>
              <a:gd name="connsiteX12" fmla="*/ 376829 w 1860189"/>
              <a:gd name="connsiteY12" fmla="*/ 351032 h 2301752"/>
              <a:gd name="connsiteX13" fmla="*/ 407309 w 1860189"/>
              <a:gd name="connsiteY13" fmla="*/ 330712 h 2301752"/>
              <a:gd name="connsiteX14" fmla="*/ 458109 w 1860189"/>
              <a:gd name="connsiteY14" fmla="*/ 269752 h 2301752"/>
              <a:gd name="connsiteX15" fmla="*/ 488589 w 1860189"/>
              <a:gd name="connsiteY15" fmla="*/ 229112 h 2301752"/>
              <a:gd name="connsiteX16" fmla="*/ 529229 w 1860189"/>
              <a:gd name="connsiteY16" fmla="*/ 208792 h 2301752"/>
              <a:gd name="connsiteX17" fmla="*/ 569869 w 1860189"/>
              <a:gd name="connsiteY17" fmla="*/ 178312 h 2301752"/>
              <a:gd name="connsiteX18" fmla="*/ 600349 w 1860189"/>
              <a:gd name="connsiteY18" fmla="*/ 168152 h 2301752"/>
              <a:gd name="connsiteX19" fmla="*/ 661309 w 1860189"/>
              <a:gd name="connsiteY19" fmla="*/ 127512 h 2301752"/>
              <a:gd name="connsiteX20" fmla="*/ 691789 w 1860189"/>
              <a:gd name="connsiteY20" fmla="*/ 97032 h 2301752"/>
              <a:gd name="connsiteX21" fmla="*/ 722269 w 1860189"/>
              <a:gd name="connsiteY21" fmla="*/ 86872 h 2301752"/>
              <a:gd name="connsiteX22" fmla="*/ 945789 w 1860189"/>
              <a:gd name="connsiteY22" fmla="*/ 25912 h 2301752"/>
              <a:gd name="connsiteX23" fmla="*/ 1331869 w 1860189"/>
              <a:gd name="connsiteY23" fmla="*/ 36072 h 2301752"/>
              <a:gd name="connsiteX24" fmla="*/ 1392829 w 1860189"/>
              <a:gd name="connsiteY24" fmla="*/ 56392 h 2301752"/>
              <a:gd name="connsiteX25" fmla="*/ 1474109 w 1860189"/>
              <a:gd name="connsiteY25" fmla="*/ 97032 h 2301752"/>
              <a:gd name="connsiteX26" fmla="*/ 1535069 w 1860189"/>
              <a:gd name="connsiteY26" fmla="*/ 117352 h 2301752"/>
              <a:gd name="connsiteX27" fmla="*/ 1565549 w 1860189"/>
              <a:gd name="connsiteY27" fmla="*/ 137672 h 2301752"/>
              <a:gd name="connsiteX28" fmla="*/ 1636669 w 1860189"/>
              <a:gd name="connsiteY28" fmla="*/ 178312 h 2301752"/>
              <a:gd name="connsiteX29" fmla="*/ 1677309 w 1860189"/>
              <a:gd name="connsiteY29" fmla="*/ 229112 h 2301752"/>
              <a:gd name="connsiteX30" fmla="*/ 1687469 w 1860189"/>
              <a:gd name="connsiteY30" fmla="*/ 259592 h 2301752"/>
              <a:gd name="connsiteX31" fmla="*/ 1758589 w 1860189"/>
              <a:gd name="connsiteY31" fmla="*/ 340872 h 2301752"/>
              <a:gd name="connsiteX32" fmla="*/ 1768749 w 1860189"/>
              <a:gd name="connsiteY32" fmla="*/ 381512 h 2301752"/>
              <a:gd name="connsiteX33" fmla="*/ 1789069 w 1860189"/>
              <a:gd name="connsiteY33" fmla="*/ 442472 h 2301752"/>
              <a:gd name="connsiteX34" fmla="*/ 1799229 w 1860189"/>
              <a:gd name="connsiteY34" fmla="*/ 493272 h 2301752"/>
              <a:gd name="connsiteX35" fmla="*/ 1809389 w 1860189"/>
              <a:gd name="connsiteY35" fmla="*/ 523752 h 2301752"/>
              <a:gd name="connsiteX36" fmla="*/ 1829709 w 1860189"/>
              <a:gd name="connsiteY36" fmla="*/ 605032 h 2301752"/>
              <a:gd name="connsiteX37" fmla="*/ 1850029 w 1860189"/>
              <a:gd name="connsiteY37" fmla="*/ 787912 h 2301752"/>
              <a:gd name="connsiteX38" fmla="*/ 1860189 w 1860189"/>
              <a:gd name="connsiteY38" fmla="*/ 838712 h 2301752"/>
              <a:gd name="connsiteX39" fmla="*/ 1850029 w 1860189"/>
              <a:gd name="connsiteY39" fmla="*/ 1234952 h 2301752"/>
              <a:gd name="connsiteX40" fmla="*/ 1819549 w 1860189"/>
              <a:gd name="connsiteY40" fmla="*/ 1255272 h 2301752"/>
              <a:gd name="connsiteX41" fmla="*/ 1778909 w 1860189"/>
              <a:gd name="connsiteY41" fmla="*/ 1295912 h 2301752"/>
              <a:gd name="connsiteX42" fmla="*/ 1717949 w 1860189"/>
              <a:gd name="connsiteY42" fmla="*/ 1336552 h 2301752"/>
              <a:gd name="connsiteX43" fmla="*/ 1697629 w 1860189"/>
              <a:gd name="connsiteY43" fmla="*/ 1367032 h 2301752"/>
              <a:gd name="connsiteX44" fmla="*/ 1413149 w 1860189"/>
              <a:gd name="connsiteY44" fmla="*/ 1356872 h 2301752"/>
              <a:gd name="connsiteX45" fmla="*/ 1382669 w 1860189"/>
              <a:gd name="connsiteY45" fmla="*/ 1326392 h 2301752"/>
              <a:gd name="connsiteX46" fmla="*/ 1352189 w 1860189"/>
              <a:gd name="connsiteY46" fmla="*/ 1306072 h 2301752"/>
              <a:gd name="connsiteX47" fmla="*/ 1321709 w 1860189"/>
              <a:gd name="connsiteY47" fmla="*/ 1245112 h 2301752"/>
              <a:gd name="connsiteX48" fmla="*/ 1291229 w 1860189"/>
              <a:gd name="connsiteY48" fmla="*/ 1234952 h 2301752"/>
              <a:gd name="connsiteX49" fmla="*/ 1260749 w 1860189"/>
              <a:gd name="connsiteY49" fmla="*/ 1153672 h 2301752"/>
              <a:gd name="connsiteX50" fmla="*/ 1250589 w 1860189"/>
              <a:gd name="connsiteY50" fmla="*/ 1123192 h 2301752"/>
              <a:gd name="connsiteX51" fmla="*/ 1199789 w 1860189"/>
              <a:gd name="connsiteY51" fmla="*/ 1062232 h 2301752"/>
              <a:gd name="connsiteX52" fmla="*/ 1169309 w 1860189"/>
              <a:gd name="connsiteY52" fmla="*/ 1052072 h 2301752"/>
              <a:gd name="connsiteX53" fmla="*/ 1138829 w 1860189"/>
              <a:gd name="connsiteY53" fmla="*/ 1031752 h 2301752"/>
              <a:gd name="connsiteX54" fmla="*/ 996589 w 1860189"/>
              <a:gd name="connsiteY54" fmla="*/ 1041912 h 2301752"/>
              <a:gd name="connsiteX55" fmla="*/ 986429 w 1860189"/>
              <a:gd name="connsiteY55" fmla="*/ 1854712 h 2301752"/>
              <a:gd name="connsiteX56" fmla="*/ 976269 w 1860189"/>
              <a:gd name="connsiteY56" fmla="*/ 1885192 h 2301752"/>
              <a:gd name="connsiteX57" fmla="*/ 955949 w 1860189"/>
              <a:gd name="connsiteY57" fmla="*/ 1925832 h 2301752"/>
              <a:gd name="connsiteX58" fmla="*/ 935629 w 1860189"/>
              <a:gd name="connsiteY58" fmla="*/ 1976632 h 2301752"/>
              <a:gd name="connsiteX59" fmla="*/ 905149 w 1860189"/>
              <a:gd name="connsiteY59" fmla="*/ 2007112 h 2301752"/>
              <a:gd name="connsiteX60" fmla="*/ 834029 w 1860189"/>
              <a:gd name="connsiteY60" fmla="*/ 2088392 h 2301752"/>
              <a:gd name="connsiteX61" fmla="*/ 813709 w 1860189"/>
              <a:gd name="connsiteY61" fmla="*/ 2118872 h 2301752"/>
              <a:gd name="connsiteX62" fmla="*/ 752749 w 1860189"/>
              <a:gd name="connsiteY62" fmla="*/ 2169672 h 2301752"/>
              <a:gd name="connsiteX63" fmla="*/ 701949 w 1860189"/>
              <a:gd name="connsiteY63" fmla="*/ 2230632 h 2301752"/>
              <a:gd name="connsiteX64" fmla="*/ 671469 w 1860189"/>
              <a:gd name="connsiteY64" fmla="*/ 2250952 h 2301752"/>
              <a:gd name="connsiteX65" fmla="*/ 640989 w 1860189"/>
              <a:gd name="connsiteY65" fmla="*/ 2281432 h 2301752"/>
              <a:gd name="connsiteX66" fmla="*/ 549549 w 1860189"/>
              <a:gd name="connsiteY66" fmla="*/ 2301752 h 2301752"/>
              <a:gd name="connsiteX67" fmla="*/ 305709 w 1860189"/>
              <a:gd name="connsiteY67" fmla="*/ 2291592 h 2301752"/>
              <a:gd name="connsiteX68" fmla="*/ 244749 w 1860189"/>
              <a:gd name="connsiteY68" fmla="*/ 2250952 h 2301752"/>
              <a:gd name="connsiteX69" fmla="*/ 214269 w 1860189"/>
              <a:gd name="connsiteY69" fmla="*/ 2240792 h 2301752"/>
              <a:gd name="connsiteX70" fmla="*/ 183789 w 1860189"/>
              <a:gd name="connsiteY70" fmla="*/ 2210312 h 2301752"/>
              <a:gd name="connsiteX71" fmla="*/ 153309 w 1860189"/>
              <a:gd name="connsiteY71" fmla="*/ 2189992 h 2301752"/>
              <a:gd name="connsiteX72" fmla="*/ 143149 w 1860189"/>
              <a:gd name="connsiteY72" fmla="*/ 2159512 h 2301752"/>
              <a:gd name="connsiteX73" fmla="*/ 122829 w 1860189"/>
              <a:gd name="connsiteY73" fmla="*/ 2129032 h 2301752"/>
              <a:gd name="connsiteX74" fmla="*/ 112669 w 1860189"/>
              <a:gd name="connsiteY74" fmla="*/ 2098552 h 2301752"/>
              <a:gd name="connsiteX75" fmla="*/ 92349 w 1860189"/>
              <a:gd name="connsiteY75" fmla="*/ 2068072 h 2301752"/>
              <a:gd name="connsiteX76" fmla="*/ 72029 w 1860189"/>
              <a:gd name="connsiteY76" fmla="*/ 1976632 h 2301752"/>
              <a:gd name="connsiteX77" fmla="*/ 31389 w 1860189"/>
              <a:gd name="connsiteY77" fmla="*/ 1844552 h 2301752"/>
              <a:gd name="connsiteX78" fmla="*/ 21229 w 1860189"/>
              <a:gd name="connsiteY78" fmla="*/ 1814072 h 2301752"/>
              <a:gd name="connsiteX79" fmla="*/ 909 w 1860189"/>
              <a:gd name="connsiteY79" fmla="*/ 1539752 h 2301752"/>
              <a:gd name="connsiteX80" fmla="*/ 909 w 1860189"/>
              <a:gd name="connsiteY80" fmla="*/ 1275592 h 23017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</a:cxnLst>
            <a:rect l="l" t="t" r="r" b="b"/>
            <a:pathLst>
              <a:path w="1860189" h="2301752">
                <a:moveTo>
                  <a:pt x="41549" y="1204472"/>
                </a:moveTo>
                <a:cubicBezTo>
                  <a:pt x="44936" y="1119805"/>
                  <a:pt x="47255" y="1035089"/>
                  <a:pt x="51709" y="950472"/>
                </a:cubicBezTo>
                <a:cubicBezTo>
                  <a:pt x="54030" y="906376"/>
                  <a:pt x="53731" y="861792"/>
                  <a:pt x="61869" y="818392"/>
                </a:cubicBezTo>
                <a:cubicBezTo>
                  <a:pt x="64119" y="806390"/>
                  <a:pt x="75092" y="797848"/>
                  <a:pt x="82189" y="787912"/>
                </a:cubicBezTo>
                <a:cubicBezTo>
                  <a:pt x="92031" y="774133"/>
                  <a:pt x="102509" y="760819"/>
                  <a:pt x="112669" y="747272"/>
                </a:cubicBezTo>
                <a:cubicBezTo>
                  <a:pt x="136002" y="653939"/>
                  <a:pt x="102281" y="750097"/>
                  <a:pt x="153309" y="686312"/>
                </a:cubicBezTo>
                <a:cubicBezTo>
                  <a:pt x="159999" y="677949"/>
                  <a:pt x="158268" y="665194"/>
                  <a:pt x="163469" y="655832"/>
                </a:cubicBezTo>
                <a:cubicBezTo>
                  <a:pt x="175329" y="634484"/>
                  <a:pt x="196386" y="618040"/>
                  <a:pt x="204109" y="594872"/>
                </a:cubicBezTo>
                <a:cubicBezTo>
                  <a:pt x="229646" y="518260"/>
                  <a:pt x="195198" y="612694"/>
                  <a:pt x="234589" y="533912"/>
                </a:cubicBezTo>
                <a:cubicBezTo>
                  <a:pt x="239378" y="524333"/>
                  <a:pt x="240530" y="513276"/>
                  <a:pt x="244749" y="503432"/>
                </a:cubicBezTo>
                <a:cubicBezTo>
                  <a:pt x="253517" y="482973"/>
                  <a:pt x="270384" y="450318"/>
                  <a:pt x="285389" y="432312"/>
                </a:cubicBezTo>
                <a:cubicBezTo>
                  <a:pt x="325865" y="383740"/>
                  <a:pt x="302756" y="417839"/>
                  <a:pt x="346349" y="381512"/>
                </a:cubicBezTo>
                <a:cubicBezTo>
                  <a:pt x="357387" y="372314"/>
                  <a:pt x="365791" y="360230"/>
                  <a:pt x="376829" y="351032"/>
                </a:cubicBezTo>
                <a:cubicBezTo>
                  <a:pt x="386210" y="343215"/>
                  <a:pt x="397928" y="338529"/>
                  <a:pt x="407309" y="330712"/>
                </a:cubicBezTo>
                <a:cubicBezTo>
                  <a:pt x="440794" y="302808"/>
                  <a:pt x="434603" y="302660"/>
                  <a:pt x="458109" y="269752"/>
                </a:cubicBezTo>
                <a:cubicBezTo>
                  <a:pt x="467951" y="255973"/>
                  <a:pt x="475732" y="240132"/>
                  <a:pt x="488589" y="229112"/>
                </a:cubicBezTo>
                <a:cubicBezTo>
                  <a:pt x="500088" y="219255"/>
                  <a:pt x="516386" y="216819"/>
                  <a:pt x="529229" y="208792"/>
                </a:cubicBezTo>
                <a:cubicBezTo>
                  <a:pt x="543588" y="199817"/>
                  <a:pt x="555167" y="186713"/>
                  <a:pt x="569869" y="178312"/>
                </a:cubicBezTo>
                <a:cubicBezTo>
                  <a:pt x="579168" y="172999"/>
                  <a:pt x="590987" y="173353"/>
                  <a:pt x="600349" y="168152"/>
                </a:cubicBezTo>
                <a:cubicBezTo>
                  <a:pt x="621697" y="156292"/>
                  <a:pt x="644040" y="144781"/>
                  <a:pt x="661309" y="127512"/>
                </a:cubicBezTo>
                <a:cubicBezTo>
                  <a:pt x="671469" y="117352"/>
                  <a:pt x="679834" y="105002"/>
                  <a:pt x="691789" y="97032"/>
                </a:cubicBezTo>
                <a:cubicBezTo>
                  <a:pt x="700700" y="91091"/>
                  <a:pt x="712519" y="91304"/>
                  <a:pt x="722269" y="86872"/>
                </a:cubicBezTo>
                <a:cubicBezTo>
                  <a:pt x="864488" y="22227"/>
                  <a:pt x="744943" y="54604"/>
                  <a:pt x="945789" y="25912"/>
                </a:cubicBezTo>
                <a:cubicBezTo>
                  <a:pt x="1085804" y="-20760"/>
                  <a:pt x="999935" y="3688"/>
                  <a:pt x="1331869" y="36072"/>
                </a:cubicBezTo>
                <a:cubicBezTo>
                  <a:pt x="1353187" y="38152"/>
                  <a:pt x="1373671" y="46813"/>
                  <a:pt x="1392829" y="56392"/>
                </a:cubicBezTo>
                <a:cubicBezTo>
                  <a:pt x="1419922" y="69939"/>
                  <a:pt x="1445372" y="87453"/>
                  <a:pt x="1474109" y="97032"/>
                </a:cubicBezTo>
                <a:cubicBezTo>
                  <a:pt x="1494429" y="103805"/>
                  <a:pt x="1517247" y="105471"/>
                  <a:pt x="1535069" y="117352"/>
                </a:cubicBezTo>
                <a:cubicBezTo>
                  <a:pt x="1545229" y="124125"/>
                  <a:pt x="1554947" y="131614"/>
                  <a:pt x="1565549" y="137672"/>
                </a:cubicBezTo>
                <a:cubicBezTo>
                  <a:pt x="1655782" y="189234"/>
                  <a:pt x="1562409" y="128806"/>
                  <a:pt x="1636669" y="178312"/>
                </a:cubicBezTo>
                <a:cubicBezTo>
                  <a:pt x="1662206" y="254924"/>
                  <a:pt x="1624788" y="163460"/>
                  <a:pt x="1677309" y="229112"/>
                </a:cubicBezTo>
                <a:cubicBezTo>
                  <a:pt x="1683999" y="237475"/>
                  <a:pt x="1682268" y="250230"/>
                  <a:pt x="1687469" y="259592"/>
                </a:cubicBezTo>
                <a:cubicBezTo>
                  <a:pt x="1722332" y="322345"/>
                  <a:pt x="1714064" y="311189"/>
                  <a:pt x="1758589" y="340872"/>
                </a:cubicBezTo>
                <a:cubicBezTo>
                  <a:pt x="1761976" y="354419"/>
                  <a:pt x="1764737" y="368137"/>
                  <a:pt x="1768749" y="381512"/>
                </a:cubicBezTo>
                <a:cubicBezTo>
                  <a:pt x="1774904" y="402028"/>
                  <a:pt x="1784868" y="421469"/>
                  <a:pt x="1789069" y="442472"/>
                </a:cubicBezTo>
                <a:cubicBezTo>
                  <a:pt x="1792456" y="459405"/>
                  <a:pt x="1795041" y="476519"/>
                  <a:pt x="1799229" y="493272"/>
                </a:cubicBezTo>
                <a:cubicBezTo>
                  <a:pt x="1801826" y="503662"/>
                  <a:pt x="1806571" y="513420"/>
                  <a:pt x="1809389" y="523752"/>
                </a:cubicBezTo>
                <a:cubicBezTo>
                  <a:pt x="1816737" y="550695"/>
                  <a:pt x="1823857" y="577725"/>
                  <a:pt x="1829709" y="605032"/>
                </a:cubicBezTo>
                <a:cubicBezTo>
                  <a:pt x="1846183" y="681908"/>
                  <a:pt x="1838932" y="693587"/>
                  <a:pt x="1850029" y="787912"/>
                </a:cubicBezTo>
                <a:cubicBezTo>
                  <a:pt x="1852047" y="805062"/>
                  <a:pt x="1856802" y="821779"/>
                  <a:pt x="1860189" y="838712"/>
                </a:cubicBezTo>
                <a:cubicBezTo>
                  <a:pt x="1856802" y="970792"/>
                  <a:pt x="1862858" y="1103453"/>
                  <a:pt x="1850029" y="1234952"/>
                </a:cubicBezTo>
                <a:cubicBezTo>
                  <a:pt x="1848843" y="1247105"/>
                  <a:pt x="1827177" y="1245737"/>
                  <a:pt x="1819549" y="1255272"/>
                </a:cubicBezTo>
                <a:cubicBezTo>
                  <a:pt x="1758860" y="1331133"/>
                  <a:pt x="1866691" y="1247144"/>
                  <a:pt x="1778909" y="1295912"/>
                </a:cubicBezTo>
                <a:cubicBezTo>
                  <a:pt x="1757561" y="1307772"/>
                  <a:pt x="1717949" y="1336552"/>
                  <a:pt x="1717949" y="1336552"/>
                </a:cubicBezTo>
                <a:cubicBezTo>
                  <a:pt x="1711176" y="1346712"/>
                  <a:pt x="1708966" y="1362497"/>
                  <a:pt x="1697629" y="1367032"/>
                </a:cubicBezTo>
                <a:cubicBezTo>
                  <a:pt x="1630658" y="1393821"/>
                  <a:pt x="1439450" y="1359502"/>
                  <a:pt x="1413149" y="1356872"/>
                </a:cubicBezTo>
                <a:cubicBezTo>
                  <a:pt x="1402989" y="1346712"/>
                  <a:pt x="1393707" y="1335590"/>
                  <a:pt x="1382669" y="1326392"/>
                </a:cubicBezTo>
                <a:cubicBezTo>
                  <a:pt x="1373288" y="1318575"/>
                  <a:pt x="1359817" y="1315607"/>
                  <a:pt x="1352189" y="1306072"/>
                </a:cubicBezTo>
                <a:cubicBezTo>
                  <a:pt x="1319468" y="1265170"/>
                  <a:pt x="1369291" y="1283177"/>
                  <a:pt x="1321709" y="1245112"/>
                </a:cubicBezTo>
                <a:cubicBezTo>
                  <a:pt x="1313346" y="1238422"/>
                  <a:pt x="1301389" y="1238339"/>
                  <a:pt x="1291229" y="1234952"/>
                </a:cubicBezTo>
                <a:cubicBezTo>
                  <a:pt x="1271627" y="1136942"/>
                  <a:pt x="1295631" y="1223436"/>
                  <a:pt x="1260749" y="1153672"/>
                </a:cubicBezTo>
                <a:cubicBezTo>
                  <a:pt x="1255960" y="1144093"/>
                  <a:pt x="1255378" y="1132771"/>
                  <a:pt x="1250589" y="1123192"/>
                </a:cubicBezTo>
                <a:cubicBezTo>
                  <a:pt x="1241218" y="1104450"/>
                  <a:pt x="1216641" y="1073467"/>
                  <a:pt x="1199789" y="1062232"/>
                </a:cubicBezTo>
                <a:cubicBezTo>
                  <a:pt x="1190878" y="1056291"/>
                  <a:pt x="1178888" y="1056861"/>
                  <a:pt x="1169309" y="1052072"/>
                </a:cubicBezTo>
                <a:cubicBezTo>
                  <a:pt x="1158387" y="1046611"/>
                  <a:pt x="1148989" y="1038525"/>
                  <a:pt x="1138829" y="1031752"/>
                </a:cubicBezTo>
                <a:cubicBezTo>
                  <a:pt x="1091416" y="1035139"/>
                  <a:pt x="1005244" y="995173"/>
                  <a:pt x="996589" y="1041912"/>
                </a:cubicBezTo>
                <a:cubicBezTo>
                  <a:pt x="947251" y="1308337"/>
                  <a:pt x="992956" y="1583836"/>
                  <a:pt x="986429" y="1854712"/>
                </a:cubicBezTo>
                <a:cubicBezTo>
                  <a:pt x="986171" y="1865418"/>
                  <a:pt x="980488" y="1875348"/>
                  <a:pt x="976269" y="1885192"/>
                </a:cubicBezTo>
                <a:cubicBezTo>
                  <a:pt x="970303" y="1899113"/>
                  <a:pt x="962100" y="1911992"/>
                  <a:pt x="955949" y="1925832"/>
                </a:cubicBezTo>
                <a:cubicBezTo>
                  <a:pt x="948542" y="1942498"/>
                  <a:pt x="945295" y="1961166"/>
                  <a:pt x="935629" y="1976632"/>
                </a:cubicBezTo>
                <a:cubicBezTo>
                  <a:pt x="928014" y="1988816"/>
                  <a:pt x="913970" y="1995770"/>
                  <a:pt x="905149" y="2007112"/>
                </a:cubicBezTo>
                <a:cubicBezTo>
                  <a:pt x="841323" y="2089174"/>
                  <a:pt x="893035" y="2049055"/>
                  <a:pt x="834029" y="2088392"/>
                </a:cubicBezTo>
                <a:cubicBezTo>
                  <a:pt x="827256" y="2098552"/>
                  <a:pt x="821526" y="2109491"/>
                  <a:pt x="813709" y="2118872"/>
                </a:cubicBezTo>
                <a:cubicBezTo>
                  <a:pt x="789263" y="2148208"/>
                  <a:pt x="782719" y="2149692"/>
                  <a:pt x="752749" y="2169672"/>
                </a:cubicBezTo>
                <a:cubicBezTo>
                  <a:pt x="732769" y="2199642"/>
                  <a:pt x="731285" y="2206186"/>
                  <a:pt x="701949" y="2230632"/>
                </a:cubicBezTo>
                <a:cubicBezTo>
                  <a:pt x="692568" y="2238449"/>
                  <a:pt x="680850" y="2243135"/>
                  <a:pt x="671469" y="2250952"/>
                </a:cubicBezTo>
                <a:cubicBezTo>
                  <a:pt x="660431" y="2260150"/>
                  <a:pt x="652944" y="2273462"/>
                  <a:pt x="640989" y="2281432"/>
                </a:cubicBezTo>
                <a:cubicBezTo>
                  <a:pt x="624315" y="2292548"/>
                  <a:pt x="556925" y="2300523"/>
                  <a:pt x="549549" y="2301752"/>
                </a:cubicBezTo>
                <a:cubicBezTo>
                  <a:pt x="468269" y="2298365"/>
                  <a:pt x="385953" y="2304966"/>
                  <a:pt x="305709" y="2291592"/>
                </a:cubicBezTo>
                <a:cubicBezTo>
                  <a:pt x="281620" y="2287577"/>
                  <a:pt x="267917" y="2258675"/>
                  <a:pt x="244749" y="2250952"/>
                </a:cubicBezTo>
                <a:lnTo>
                  <a:pt x="214269" y="2240792"/>
                </a:lnTo>
                <a:cubicBezTo>
                  <a:pt x="204109" y="2230632"/>
                  <a:pt x="194827" y="2219510"/>
                  <a:pt x="183789" y="2210312"/>
                </a:cubicBezTo>
                <a:cubicBezTo>
                  <a:pt x="174408" y="2202495"/>
                  <a:pt x="160937" y="2199527"/>
                  <a:pt x="153309" y="2189992"/>
                </a:cubicBezTo>
                <a:cubicBezTo>
                  <a:pt x="146619" y="2181629"/>
                  <a:pt x="147938" y="2169091"/>
                  <a:pt x="143149" y="2159512"/>
                </a:cubicBezTo>
                <a:cubicBezTo>
                  <a:pt x="137688" y="2148590"/>
                  <a:pt x="128290" y="2139954"/>
                  <a:pt x="122829" y="2129032"/>
                </a:cubicBezTo>
                <a:cubicBezTo>
                  <a:pt x="118040" y="2119453"/>
                  <a:pt x="117458" y="2108131"/>
                  <a:pt x="112669" y="2098552"/>
                </a:cubicBezTo>
                <a:cubicBezTo>
                  <a:pt x="107208" y="2087630"/>
                  <a:pt x="97810" y="2078994"/>
                  <a:pt x="92349" y="2068072"/>
                </a:cubicBezTo>
                <a:cubicBezTo>
                  <a:pt x="79167" y="2041708"/>
                  <a:pt x="77232" y="2002647"/>
                  <a:pt x="72029" y="1976632"/>
                </a:cubicBezTo>
                <a:cubicBezTo>
                  <a:pt x="63053" y="1931751"/>
                  <a:pt x="45631" y="1887279"/>
                  <a:pt x="31389" y="1844552"/>
                </a:cubicBezTo>
                <a:lnTo>
                  <a:pt x="21229" y="1814072"/>
                </a:lnTo>
                <a:cubicBezTo>
                  <a:pt x="10984" y="1711619"/>
                  <a:pt x="3488" y="1650654"/>
                  <a:pt x="909" y="1539752"/>
                </a:cubicBezTo>
                <a:cubicBezTo>
                  <a:pt x="-1138" y="1451722"/>
                  <a:pt x="909" y="1363645"/>
                  <a:pt x="909" y="1275592"/>
                </a:cubicBezTo>
              </a:path>
            </a:pathLst>
          </a:cu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13012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3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8" grpId="0" animBg="1"/>
      <p:bldP spid="8" grpId="1" animBg="1"/>
      <p:bldP spid="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ítulo 1"/>
              <p:cNvSpPr>
                <a:spLocks noGrp="1"/>
              </p:cNvSpPr>
              <p:nvPr>
                <p:ph type="title"/>
              </p:nvPr>
            </p:nvSpPr>
            <p:spPr>
              <a:xfrm>
                <a:off x="772160" y="438419"/>
                <a:ext cx="10759440" cy="1362113"/>
              </a:xfrm>
            </p:spPr>
            <p:txBody>
              <a:bodyPr/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𝑅𝑒𝑠𝑢𝑚𝑜</m:t>
                      </m:r>
                    </m:oMath>
                  </m:oMathPara>
                </a14:m>
                <a:endParaRPr lang="pt-BR" dirty="0">
                  <a:solidFill>
                    <a:schemeClr val="bg2"/>
                  </a:solidFill>
                </a:endParaRPr>
              </a:p>
            </p:txBody>
          </p:sp>
        </mc:Choice>
        <mc:Fallback>
          <p:sp>
            <p:nvSpPr>
              <p:cNvPr id="13" name="Título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772160" y="438419"/>
                <a:ext cx="10759440" cy="1362113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CaixaDeTexto 28">
                <a:extLst>
                  <a:ext uri="{FF2B5EF4-FFF2-40B4-BE49-F238E27FC236}">
                    <a16:creationId xmlns:a16="http://schemas.microsoft.com/office/drawing/2014/main" id="{898B227C-064C-44D4-B419-CE7ED35CA851}"/>
                  </a:ext>
                </a:extLst>
              </p:cNvPr>
              <p:cNvSpPr txBox="1"/>
              <p:nvPr/>
            </p:nvSpPr>
            <p:spPr>
              <a:xfrm>
                <a:off x="1438221" y="2126768"/>
                <a:ext cx="3204899" cy="7386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≥0.5 →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pt-BR" sz="2400" b="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pt-B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pt-B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a:rPr lang="pt-BR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0.5 →</m:t>
                      </m:r>
                      <m:r>
                        <a:rPr lang="pt-BR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pt-BR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pt-BR" sz="2400" b="0" dirty="0"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29" name="CaixaDeTexto 28">
                <a:extLst>
                  <a:ext uri="{FF2B5EF4-FFF2-40B4-BE49-F238E27FC236}">
                    <a16:creationId xmlns:a16="http://schemas.microsoft.com/office/drawing/2014/main" id="{898B227C-064C-44D4-B419-CE7ED35CA8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8221" y="2126768"/>
                <a:ext cx="3204899" cy="738664"/>
              </a:xfrm>
              <a:prstGeom prst="rect">
                <a:avLst/>
              </a:prstGeom>
              <a:blipFill>
                <a:blip r:embed="rId4"/>
                <a:stretch>
                  <a:fillRect l="-3422" b="-1239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39001E11-6F57-4FF1-B39C-337F7A7FF018}"/>
                  </a:ext>
                </a:extLst>
              </p:cNvPr>
              <p:cNvSpPr txBox="1"/>
              <p:nvPr/>
            </p:nvSpPr>
            <p:spPr>
              <a:xfrm>
                <a:off x="6325181" y="2109776"/>
                <a:ext cx="3540179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=0.5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𝑞𝑢𝑎𝑛𝑑𝑜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pt-BR" sz="2400" b="0" dirty="0"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39001E11-6F57-4FF1-B39C-337F7A7FF0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5181" y="2109776"/>
                <a:ext cx="3540179" cy="369332"/>
              </a:xfrm>
              <a:prstGeom prst="rect">
                <a:avLst/>
              </a:prstGeom>
              <a:blipFill>
                <a:blip r:embed="rId5"/>
                <a:stretch>
                  <a:fillRect l="-3103" b="-3442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0D8B1879-9041-45A0-A4CF-93E46B8AFFB1}"/>
                  </a:ext>
                </a:extLst>
              </p:cNvPr>
              <p:cNvSpPr txBox="1"/>
              <p:nvPr/>
            </p:nvSpPr>
            <p:spPr>
              <a:xfrm>
                <a:off x="1438221" y="3151064"/>
                <a:ext cx="4129460" cy="147732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=0, </m:t>
                      </m:r>
                      <m:sSup>
                        <m:sSup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=1→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pt-BR" sz="2400" b="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  <m:r>
                        <a:rPr lang="pt-BR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m:rPr>
                          <m:nor/>
                        </m:rPr>
                        <a:rPr lang="pt-BR" sz="2400"/>
                        <m:t>∞</m:t>
                      </m:r>
                      <m:r>
                        <a:rPr lang="pt-BR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pt-B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pt-B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nor/>
                            </m:rPr>
                            <a:rPr lang="pt-BR" sz="2400"/>
                            <m:t>∞</m:t>
                          </m:r>
                        </m:sup>
                      </m:sSup>
                      <m:r>
                        <a:rPr lang="pt-BR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→0</m:t>
                      </m:r>
                      <m:r>
                        <a:rPr lang="pt-BR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pt-BR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pt-B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pt-BR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pt-BR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pt-BR" sz="2400" dirty="0">
                  <a:ea typeface="Cambria Math" panose="02040503050406030204" pitchFamily="18" charset="0"/>
                </a:endParaRPr>
              </a:p>
              <a:p>
                <a:pPr/>
                <a14:m>
                  <m:oMath xmlns:m="http://schemas.openxmlformats.org/officeDocument/2006/math">
                    <m:r>
                      <a:rPr lang="pt-B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pt-B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m:rPr>
                        <m:nor/>
                      </m:rPr>
                      <a:rPr lang="pt-BR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-</m:t>
                    </m:r>
                    <m:r>
                      <m:rPr>
                        <m:nor/>
                      </m:rPr>
                      <a:rPr lang="pt-BR" sz="2400"/>
                      <m:t>∞</m:t>
                    </m:r>
                    <m:r>
                      <a:rPr lang="pt-B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pt-B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m:rPr>
                            <m:nor/>
                          </m:rPr>
                          <a:rPr lang="pt-BR" sz="2400"/>
                          <m:t>∞</m:t>
                        </m:r>
                      </m:sup>
                    </m:sSup>
                    <m:r>
                      <a:rPr lang="pt-B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m:rPr>
                        <m:nor/>
                      </m:rPr>
                      <a:rPr lang="pt-BR" sz="2400"/>
                      <m:t>∞</m:t>
                    </m:r>
                    <m:r>
                      <a:rPr lang="pt-B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pt-B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pt-B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pt-B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pt-BR" sz="2400" dirty="0">
                    <a:ea typeface="Cambria Math" panose="02040503050406030204" pitchFamily="18" charset="0"/>
                  </a:rPr>
                  <a:t>0</a:t>
                </a:r>
              </a:p>
              <a:p>
                <a:pPr/>
                <a:endParaRPr lang="pt-BR" sz="2400" b="0" dirty="0"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0D8B1879-9041-45A0-A4CF-93E46B8AFF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8221" y="3151064"/>
                <a:ext cx="4129460" cy="1477328"/>
              </a:xfrm>
              <a:prstGeom prst="rect">
                <a:avLst/>
              </a:prstGeom>
              <a:blipFill>
                <a:blip r:embed="rId6"/>
                <a:stretch>
                  <a:fillRect l="-192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BE75094C-6F6A-4B82-BC10-F66273B42B71}"/>
                  </a:ext>
                </a:extLst>
              </p:cNvPr>
              <p:cNvSpPr txBox="1"/>
              <p:nvPr/>
            </p:nvSpPr>
            <p:spPr>
              <a:xfrm>
                <a:off x="6325181" y="2673793"/>
                <a:ext cx="3904082" cy="7382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den>
                      </m:f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BE75094C-6F6A-4B82-BC10-F66273B42B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5181" y="2673793"/>
                <a:ext cx="3904082" cy="73821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56B5CF57-D32F-466E-844F-E6D18F866813}"/>
                  </a:ext>
                </a:extLst>
              </p:cNvPr>
              <p:cNvSpPr txBox="1"/>
              <p:nvPr/>
            </p:nvSpPr>
            <p:spPr>
              <a:xfrm>
                <a:off x="4526861" y="4811174"/>
                <a:ext cx="1295996" cy="9817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pt-BR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pt-BR" sz="2400" dirty="0"/>
              </a:p>
            </p:txBody>
          </p:sp>
        </mc:Choice>
        <mc:Fallback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56B5CF57-D32F-466E-844F-E6D18F8668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6861" y="4811174"/>
                <a:ext cx="1295996" cy="98174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CaixaDeTexto 15">
                <a:extLst>
                  <a:ext uri="{FF2B5EF4-FFF2-40B4-BE49-F238E27FC236}">
                    <a16:creationId xmlns:a16="http://schemas.microsoft.com/office/drawing/2014/main" id="{1881C793-56E7-44CF-9C48-90C5130213F3}"/>
                  </a:ext>
                </a:extLst>
              </p:cNvPr>
              <p:cNvSpPr txBox="1"/>
              <p:nvPr/>
            </p:nvSpPr>
            <p:spPr>
              <a:xfrm>
                <a:off x="6629981" y="4748048"/>
                <a:ext cx="4352979" cy="110799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𝑖𝑓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5+(−1)</m:t>
                      </m:r>
                      <m:sSub>
                        <m:sSub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+0</m:t>
                      </m:r>
                      <m:sSub>
                        <m:sSub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≥0</m:t>
                      </m:r>
                    </m:oMath>
                  </m:oMathPara>
                </a14:m>
                <a:endParaRPr lang="pt-BR" sz="2400" b="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5−</m:t>
                      </m:r>
                      <m:sSub>
                        <m:sSub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≥0</m:t>
                      </m:r>
                    </m:oMath>
                  </m:oMathPara>
                </a14:m>
                <a:endParaRPr lang="pt-BR" sz="2400" b="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≤5</m:t>
                      </m:r>
                    </m:oMath>
                  </m:oMathPara>
                </a14:m>
                <a:endParaRPr lang="pt-BR" sz="2400" b="0" dirty="0"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6" name="CaixaDeTexto 15">
                <a:extLst>
                  <a:ext uri="{FF2B5EF4-FFF2-40B4-BE49-F238E27FC236}">
                    <a16:creationId xmlns:a16="http://schemas.microsoft.com/office/drawing/2014/main" id="{1881C793-56E7-44CF-9C48-90C5130213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9981" y="4748048"/>
                <a:ext cx="4352979" cy="1107996"/>
              </a:xfrm>
              <a:prstGeom prst="rect">
                <a:avLst/>
              </a:prstGeom>
              <a:blipFill>
                <a:blip r:embed="rId9"/>
                <a:stretch>
                  <a:fillRect l="-2661" b="-384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CaixaDeTexto 16">
                <a:extLst>
                  <a:ext uri="{FF2B5EF4-FFF2-40B4-BE49-F238E27FC236}">
                    <a16:creationId xmlns:a16="http://schemas.microsoft.com/office/drawing/2014/main" id="{E98CEA4F-EEFA-478B-978D-868B337241FB}"/>
                  </a:ext>
                </a:extLst>
              </p:cNvPr>
              <p:cNvSpPr txBox="1"/>
              <p:nvPr/>
            </p:nvSpPr>
            <p:spPr>
              <a:xfrm>
                <a:off x="2756771" y="5117380"/>
                <a:ext cx="1510429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𝐸𝑥𝑒𝑚𝑝𝑙𝑜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pt-BR" sz="2400" b="0" dirty="0"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7" name="CaixaDeTexto 16">
                <a:extLst>
                  <a:ext uri="{FF2B5EF4-FFF2-40B4-BE49-F238E27FC236}">
                    <a16:creationId xmlns:a16="http://schemas.microsoft.com/office/drawing/2014/main" id="{E98CEA4F-EEFA-478B-978D-868B337241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6771" y="5117380"/>
                <a:ext cx="1510429" cy="369332"/>
              </a:xfrm>
              <a:prstGeom prst="rect">
                <a:avLst/>
              </a:prstGeom>
              <a:blipFill>
                <a:blip r:embed="rId10"/>
                <a:stretch>
                  <a:fillRect l="-9274" b="-3442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7327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73000"/>
                    </a14:imgEffect>
                    <a14:imgEffect>
                      <a14:brightnessContrast bright="-54000" contrast="8000"/>
                    </a14:imgEffect>
                  </a14:imgLayer>
                </a14:imgProps>
              </a:ext>
            </a:extLst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pt-BR" dirty="0" err="1"/>
              <a:t>Cost</a:t>
            </a:r>
            <a:r>
              <a:rPr lang="pt-BR" dirty="0"/>
              <a:t> </a:t>
            </a:r>
            <a:r>
              <a:rPr lang="pt-BR" dirty="0" err="1"/>
              <a:t>Function</a:t>
            </a:r>
            <a:endParaRPr lang="pt-BR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pt-BR" dirty="0"/>
              <a:t>Aprendendo a encontrar os melhores parâmetros </a:t>
            </a:r>
            <a:r>
              <a:rPr lang="pt-BR" dirty="0" err="1"/>
              <a:t>theta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7439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772160" y="438419"/>
            <a:ext cx="10759440" cy="1362113"/>
          </a:xfrm>
        </p:spPr>
        <p:txBody>
          <a:bodyPr/>
          <a:lstStyle/>
          <a:p>
            <a:r>
              <a:rPr lang="pt-BR" dirty="0">
                <a:solidFill>
                  <a:schemeClr val="bg2"/>
                </a:solidFill>
              </a:rPr>
              <a:t>Visão Geral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9" name="CaixaDeTexto 28">
                <a:extLst>
                  <a:ext uri="{FF2B5EF4-FFF2-40B4-BE49-F238E27FC236}">
                    <a16:creationId xmlns:a16="http://schemas.microsoft.com/office/drawing/2014/main" id="{898B227C-064C-44D4-B419-CE7ED35CA851}"/>
                  </a:ext>
                </a:extLst>
              </p:cNvPr>
              <p:cNvSpPr txBox="1"/>
              <p:nvPr/>
            </p:nvSpPr>
            <p:spPr>
              <a:xfrm>
                <a:off x="1438220" y="2126768"/>
                <a:ext cx="10093379" cy="4239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𝑇𝑟𝑎𝑖𝑛𝑖𝑛𝑔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𝑠𝑒𝑡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 {</m:t>
                      </m:r>
                      <m:d>
                        <m:d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p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p>
                        </m:e>
                      </m:d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d>
                        <m:d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p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p>
                        </m:e>
                      </m:d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…, </m:t>
                      </m:r>
                      <m:d>
                        <m:d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</m:d>
                            </m:sup>
                          </m:sSup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</m:d>
                            </m:sup>
                          </m:sSup>
                        </m:e>
                      </m:d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>
          <p:sp>
            <p:nvSpPr>
              <p:cNvPr id="29" name="CaixaDeTexto 28">
                <a:extLst>
                  <a:ext uri="{FF2B5EF4-FFF2-40B4-BE49-F238E27FC236}">
                    <a16:creationId xmlns:a16="http://schemas.microsoft.com/office/drawing/2014/main" id="{898B227C-064C-44D4-B419-CE7ED35CA8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8220" y="2126768"/>
                <a:ext cx="10093379" cy="42396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15EB1FA5-4619-4D75-A8D6-4FDE26205EFD}"/>
                  </a:ext>
                </a:extLst>
              </p:cNvPr>
              <p:cNvSpPr txBox="1"/>
              <p:nvPr/>
            </p:nvSpPr>
            <p:spPr>
              <a:xfrm>
                <a:off x="1438220" y="3044299"/>
                <a:ext cx="3550341" cy="136062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𝑒𝑥𝑎𝑚𝑝𝑙𝑒𝑠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pt-BR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pt-BR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pt-BR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BR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pt-BR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pt-BR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BR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pt-BR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pt-BR" sz="2400" dirty="0"/>
              </a:p>
            </p:txBody>
          </p:sp>
        </mc:Choice>
        <mc:Fallback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15EB1FA5-4619-4D75-A8D6-4FDE26205E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8220" y="3044299"/>
                <a:ext cx="3550341" cy="136062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CaixaDeTexto 11">
                <a:extLst>
                  <a:ext uri="{FF2B5EF4-FFF2-40B4-BE49-F238E27FC236}">
                    <a16:creationId xmlns:a16="http://schemas.microsoft.com/office/drawing/2014/main" id="{689A858F-36CB-4B90-B938-C1AB25F4B66A}"/>
                  </a:ext>
                </a:extLst>
              </p:cNvPr>
              <p:cNvSpPr txBox="1"/>
              <p:nvPr/>
            </p:nvSpPr>
            <p:spPr>
              <a:xfrm>
                <a:off x="4988561" y="3539947"/>
                <a:ext cx="2554660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=1,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∈{0, 1}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>
          <p:sp>
            <p:nvSpPr>
              <p:cNvPr id="12" name="CaixaDeTexto 11">
                <a:extLst>
                  <a:ext uri="{FF2B5EF4-FFF2-40B4-BE49-F238E27FC236}">
                    <a16:creationId xmlns:a16="http://schemas.microsoft.com/office/drawing/2014/main" id="{689A858F-36CB-4B90-B938-C1AB25F4B6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8561" y="3539947"/>
                <a:ext cx="2554660" cy="369332"/>
              </a:xfrm>
              <a:prstGeom prst="rect">
                <a:avLst/>
              </a:prstGeom>
              <a:blipFill>
                <a:blip r:embed="rId5"/>
                <a:stretch>
                  <a:fillRect l="-2864" b="-35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27ED51F6-DA8F-42BE-8E50-3AB8D7DCA083}"/>
                  </a:ext>
                </a:extLst>
              </p:cNvPr>
              <p:cNvSpPr txBox="1"/>
              <p:nvPr/>
            </p:nvSpPr>
            <p:spPr>
              <a:xfrm>
                <a:off x="1438220" y="5025037"/>
                <a:ext cx="3904082" cy="7382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den>
                      </m:f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27ED51F6-DA8F-42BE-8E50-3AB8D7DCA0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8220" y="5025037"/>
                <a:ext cx="3904082" cy="73821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ítulo 1">
            <a:extLst>
              <a:ext uri="{FF2B5EF4-FFF2-40B4-BE49-F238E27FC236}">
                <a16:creationId xmlns:a16="http://schemas.microsoft.com/office/drawing/2014/main" id="{364D0551-2B98-4C8B-BC79-9FCE1C2191D9}"/>
              </a:ext>
            </a:extLst>
          </p:cNvPr>
          <p:cNvSpPr txBox="1">
            <a:spLocks/>
          </p:cNvSpPr>
          <p:nvPr/>
        </p:nvSpPr>
        <p:spPr bwMode="black">
          <a:xfrm>
            <a:off x="6921283" y="5158949"/>
            <a:ext cx="4173437" cy="4703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400" dirty="0">
                <a:solidFill>
                  <a:schemeClr val="tx1"/>
                </a:solidFill>
              </a:rPr>
              <a:t>Como escolher os parâmetros?</a:t>
            </a:r>
            <a:endParaRPr lang="pt-BR" sz="1600" i="1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CaixaDeTexto 15">
                <a:extLst>
                  <a:ext uri="{FF2B5EF4-FFF2-40B4-BE49-F238E27FC236}">
                    <a16:creationId xmlns:a16="http://schemas.microsoft.com/office/drawing/2014/main" id="{124998AA-7D10-4697-8277-3CAA00B2EE9C}"/>
                  </a:ext>
                </a:extLst>
              </p:cNvPr>
              <p:cNvSpPr txBox="1"/>
              <p:nvPr/>
            </p:nvSpPr>
            <p:spPr>
              <a:xfrm>
                <a:off x="4500881" y="4283420"/>
                <a:ext cx="841421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>
          <p:sp>
            <p:nvSpPr>
              <p:cNvPr id="16" name="CaixaDeTexto 15">
                <a:extLst>
                  <a:ext uri="{FF2B5EF4-FFF2-40B4-BE49-F238E27FC236}">
                    <a16:creationId xmlns:a16="http://schemas.microsoft.com/office/drawing/2014/main" id="{124998AA-7D10-4697-8277-3CAA00B2EE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0881" y="4283420"/>
                <a:ext cx="841421" cy="369332"/>
              </a:xfrm>
              <a:prstGeom prst="rect">
                <a:avLst/>
              </a:prstGeom>
              <a:blipFill>
                <a:blip r:embed="rId7"/>
                <a:stretch>
                  <a:fillRect l="-12319" t="-1667" b="-6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95420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772160" y="438419"/>
            <a:ext cx="10759440" cy="1362113"/>
          </a:xfrm>
        </p:spPr>
        <p:txBody>
          <a:bodyPr/>
          <a:lstStyle/>
          <a:p>
            <a:r>
              <a:rPr lang="pt-BR" dirty="0" err="1">
                <a:solidFill>
                  <a:schemeClr val="bg2"/>
                </a:solidFill>
              </a:rPr>
              <a:t>Cost</a:t>
            </a:r>
            <a:r>
              <a:rPr lang="pt-BR" dirty="0">
                <a:solidFill>
                  <a:schemeClr val="bg2"/>
                </a:solidFill>
              </a:rPr>
              <a:t> </a:t>
            </a:r>
            <a:r>
              <a:rPr lang="pt-BR" dirty="0" err="1">
                <a:solidFill>
                  <a:schemeClr val="bg2"/>
                </a:solidFill>
              </a:rPr>
              <a:t>Function</a:t>
            </a:r>
            <a:r>
              <a:rPr lang="pt-BR" dirty="0">
                <a:solidFill>
                  <a:schemeClr val="bg2"/>
                </a:solidFill>
              </a:rPr>
              <a:t> – Comparação com a Regressão Linear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9" name="CaixaDeTexto 28">
                <a:extLst>
                  <a:ext uri="{FF2B5EF4-FFF2-40B4-BE49-F238E27FC236}">
                    <a16:creationId xmlns:a16="http://schemas.microsoft.com/office/drawing/2014/main" id="{898B227C-064C-44D4-B419-CE7ED35CA851}"/>
                  </a:ext>
                </a:extLst>
              </p:cNvPr>
              <p:cNvSpPr txBox="1"/>
              <p:nvPr/>
            </p:nvSpPr>
            <p:spPr>
              <a:xfrm>
                <a:off x="772160" y="2035706"/>
                <a:ext cx="7264400" cy="84029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𝐿𝑖𝑛𝑒𝑎𝑟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𝑅𝑒𝑔𝑟𝑒𝑠𝑠𝑖𝑜𝑛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pt-B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f>
                            <m:f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p>
                            <m:sSup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pt-BR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pt-BR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pt-BR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pt-BR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pt-BR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pt-BR" sz="20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pt-BR" sz="20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</m:e>
                                  </m:d>
                                  <m:r>
                                    <a:rPr lang="pt-BR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pt-BR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pt-BR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pt-BR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pt-BR" sz="2000" dirty="0"/>
              </a:p>
            </p:txBody>
          </p:sp>
        </mc:Choice>
        <mc:Fallback>
          <p:sp>
            <p:nvSpPr>
              <p:cNvPr id="29" name="CaixaDeTexto 28">
                <a:extLst>
                  <a:ext uri="{FF2B5EF4-FFF2-40B4-BE49-F238E27FC236}">
                    <a16:creationId xmlns:a16="http://schemas.microsoft.com/office/drawing/2014/main" id="{898B227C-064C-44D4-B419-CE7ED35CA8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160" y="2035706"/>
                <a:ext cx="7264400" cy="84029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30DBF64C-92E8-4B7B-A9DE-B7B0F759BAF8}"/>
              </a:ext>
            </a:extLst>
          </p:cNvPr>
          <p:cNvCxnSpPr>
            <a:cxnSpLocks/>
          </p:cNvCxnSpPr>
          <p:nvPr/>
        </p:nvCxnSpPr>
        <p:spPr>
          <a:xfrm>
            <a:off x="4390742" y="2455853"/>
            <a:ext cx="205069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CaixaDeTexto 16">
                <a:extLst>
                  <a:ext uri="{FF2B5EF4-FFF2-40B4-BE49-F238E27FC236}">
                    <a16:creationId xmlns:a16="http://schemas.microsoft.com/office/drawing/2014/main" id="{6BF660A2-A361-4B30-93C4-0C7A73E063A0}"/>
                  </a:ext>
                </a:extLst>
              </p:cNvPr>
              <p:cNvSpPr txBox="1"/>
              <p:nvPr/>
            </p:nvSpPr>
            <p:spPr>
              <a:xfrm>
                <a:off x="7386320" y="2646027"/>
                <a:ext cx="2357120" cy="24718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𝐶𝑜𝑠𝑡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pt-BR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pt-BR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</m:e>
                      </m:d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1400" dirty="0"/>
              </a:p>
            </p:txBody>
          </p:sp>
        </mc:Choice>
        <mc:Fallback>
          <p:sp>
            <p:nvSpPr>
              <p:cNvPr id="17" name="CaixaDeTexto 16">
                <a:extLst>
                  <a:ext uri="{FF2B5EF4-FFF2-40B4-BE49-F238E27FC236}">
                    <a16:creationId xmlns:a16="http://schemas.microsoft.com/office/drawing/2014/main" id="{6BF660A2-A361-4B30-93C4-0C7A73E063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6320" y="2646027"/>
                <a:ext cx="2357120" cy="247184"/>
              </a:xfrm>
              <a:prstGeom prst="rect">
                <a:avLst/>
              </a:prstGeom>
              <a:blipFill>
                <a:blip r:embed="rId4"/>
                <a:stretch>
                  <a:fillRect l="-2591" b="-2439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CaixaDeTexto 17">
                <a:extLst>
                  <a:ext uri="{FF2B5EF4-FFF2-40B4-BE49-F238E27FC236}">
                    <a16:creationId xmlns:a16="http://schemas.microsoft.com/office/drawing/2014/main" id="{31C526D7-65AD-4C9C-A3C0-774070A034D2}"/>
                  </a:ext>
                </a:extLst>
              </p:cNvPr>
              <p:cNvSpPr txBox="1"/>
              <p:nvPr/>
            </p:nvSpPr>
            <p:spPr>
              <a:xfrm>
                <a:off x="772160" y="3144856"/>
                <a:ext cx="5669280" cy="57618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𝐶𝑜𝑠𝑡</m:t>
                      </m:r>
                      <m:d>
                        <m:dPr>
                          <m:ctrlPr>
                            <a:rPr lang="pt-B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pt-BR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pt-BR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pt-BR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  <m:r>
                            <a:rPr lang="pt-B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pt-BR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</m:e>
                      </m:d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pt-B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pt-BR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pt-BR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pt-BR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pt-BR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pt-BR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d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pt-BR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pt-BR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pt-BR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pt-B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pt-BR" sz="2000" dirty="0"/>
              </a:p>
            </p:txBody>
          </p:sp>
        </mc:Choice>
        <mc:Fallback>
          <p:sp>
            <p:nvSpPr>
              <p:cNvPr id="18" name="CaixaDeTexto 17">
                <a:extLst>
                  <a:ext uri="{FF2B5EF4-FFF2-40B4-BE49-F238E27FC236}">
                    <a16:creationId xmlns:a16="http://schemas.microsoft.com/office/drawing/2014/main" id="{31C526D7-65AD-4C9C-A3C0-774070A034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160" y="3144856"/>
                <a:ext cx="5669280" cy="57618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Conector: Angulado 19">
            <a:extLst>
              <a:ext uri="{FF2B5EF4-FFF2-40B4-BE49-F238E27FC236}">
                <a16:creationId xmlns:a16="http://schemas.microsoft.com/office/drawing/2014/main" id="{986063CA-B36E-4710-AAFA-858EB1E5A65C}"/>
              </a:ext>
            </a:extLst>
          </p:cNvPr>
          <p:cNvCxnSpPr>
            <a:cxnSpLocks/>
          </p:cNvCxnSpPr>
          <p:nvPr/>
        </p:nvCxnSpPr>
        <p:spPr>
          <a:xfrm>
            <a:off x="5303520" y="2670501"/>
            <a:ext cx="1879600" cy="141320"/>
          </a:xfrm>
          <a:prstGeom prst="bentConnector3">
            <a:avLst>
              <a:gd name="adj1" fmla="val 81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ítulo 1">
            <a:extLst>
              <a:ext uri="{FF2B5EF4-FFF2-40B4-BE49-F238E27FC236}">
                <a16:creationId xmlns:a16="http://schemas.microsoft.com/office/drawing/2014/main" id="{BB029B6F-D035-4D6B-801F-79A9AE25433D}"/>
              </a:ext>
            </a:extLst>
          </p:cNvPr>
          <p:cNvSpPr txBox="1">
            <a:spLocks/>
          </p:cNvSpPr>
          <p:nvPr/>
        </p:nvSpPr>
        <p:spPr bwMode="black">
          <a:xfrm>
            <a:off x="5731862" y="3002073"/>
            <a:ext cx="2147330" cy="4269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200" i="1" dirty="0">
                <a:solidFill>
                  <a:schemeClr val="tx1"/>
                </a:solidFill>
              </a:rPr>
              <a:t>O </a:t>
            </a:r>
            <a:r>
              <a:rPr lang="pt-BR" sz="1400" i="1" dirty="0">
                <a:solidFill>
                  <a:schemeClr val="tx1"/>
                </a:solidFill>
              </a:rPr>
              <a:t>problema</a:t>
            </a:r>
            <a:r>
              <a:rPr lang="pt-BR" sz="1200" i="1" dirty="0">
                <a:solidFill>
                  <a:schemeClr val="tx1"/>
                </a:solidFill>
              </a:rPr>
              <a:t> é que agora...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8" name="CaixaDeTexto 27">
                <a:extLst>
                  <a:ext uri="{FF2B5EF4-FFF2-40B4-BE49-F238E27FC236}">
                    <a16:creationId xmlns:a16="http://schemas.microsoft.com/office/drawing/2014/main" id="{681A59EF-3F5E-46A7-8BC3-EB32A7EDC3EB}"/>
                  </a:ext>
                </a:extLst>
              </p:cNvPr>
              <p:cNvSpPr txBox="1"/>
              <p:nvPr/>
            </p:nvSpPr>
            <p:spPr>
              <a:xfrm>
                <a:off x="7507411" y="3160735"/>
                <a:ext cx="2114938" cy="6152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pt-B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pt-BR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lang="pt-BR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pt-BR" sz="2000" dirty="0"/>
              </a:p>
            </p:txBody>
          </p:sp>
        </mc:Choice>
        <mc:Fallback>
          <p:sp>
            <p:nvSpPr>
              <p:cNvPr id="28" name="CaixaDeTexto 27">
                <a:extLst>
                  <a:ext uri="{FF2B5EF4-FFF2-40B4-BE49-F238E27FC236}">
                    <a16:creationId xmlns:a16="http://schemas.microsoft.com/office/drawing/2014/main" id="{681A59EF-3F5E-46A7-8BC3-EB32A7EDC3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7411" y="3160735"/>
                <a:ext cx="2114938" cy="61523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Conector: Angulado 31">
            <a:extLst>
              <a:ext uri="{FF2B5EF4-FFF2-40B4-BE49-F238E27FC236}">
                <a16:creationId xmlns:a16="http://schemas.microsoft.com/office/drawing/2014/main" id="{A4AD5FE6-2196-4DA4-9EA2-B17570C07520}"/>
              </a:ext>
            </a:extLst>
          </p:cNvPr>
          <p:cNvCxnSpPr>
            <a:cxnSpLocks/>
          </p:cNvCxnSpPr>
          <p:nvPr/>
        </p:nvCxnSpPr>
        <p:spPr>
          <a:xfrm rot="10800000" flipV="1">
            <a:off x="4074161" y="3521169"/>
            <a:ext cx="3355507" cy="19987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Imagem 35">
            <a:extLst>
              <a:ext uri="{FF2B5EF4-FFF2-40B4-BE49-F238E27FC236}">
                <a16:creationId xmlns:a16="http://schemas.microsoft.com/office/drawing/2014/main" id="{85442D2E-D28D-4644-A9C0-22B18972E7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25040" y="4078323"/>
            <a:ext cx="7308577" cy="2258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134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27" grpId="0"/>
      <p:bldP spid="2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bg2"/>
                </a:solidFill>
              </a:rPr>
              <a:t>Classificação Binária</a:t>
            </a:r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4BFC7195-CEE3-49B5-B7DA-E77A1F95992F}"/>
              </a:ext>
            </a:extLst>
          </p:cNvPr>
          <p:cNvSpPr txBox="1">
            <a:spLocks/>
          </p:cNvSpPr>
          <p:nvPr/>
        </p:nvSpPr>
        <p:spPr bwMode="black">
          <a:xfrm>
            <a:off x="1784985" y="2097536"/>
            <a:ext cx="6073140" cy="8942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400" dirty="0">
                <a:solidFill>
                  <a:schemeClr val="tx1"/>
                </a:solidFill>
              </a:rPr>
              <a:t>E-mails classificados em Spam ou Não-Spam</a:t>
            </a:r>
          </a:p>
        </p:txBody>
      </p:sp>
      <p:sp>
        <p:nvSpPr>
          <p:cNvPr id="17" name="Block Arc 6">
            <a:extLst>
              <a:ext uri="{FF2B5EF4-FFF2-40B4-BE49-F238E27FC236}">
                <a16:creationId xmlns:a16="http://schemas.microsoft.com/office/drawing/2014/main" id="{9B0F5276-043C-4000-92B8-D4B814CAF6DF}"/>
              </a:ext>
            </a:extLst>
          </p:cNvPr>
          <p:cNvSpPr/>
          <p:nvPr/>
        </p:nvSpPr>
        <p:spPr>
          <a:xfrm>
            <a:off x="1347397" y="2377044"/>
            <a:ext cx="331940" cy="335206"/>
          </a:xfrm>
          <a:custGeom>
            <a:avLst/>
            <a:gdLst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734726 w 3221102"/>
              <a:gd name="connsiteY22" fmla="*/ 869255 h 3221116"/>
              <a:gd name="connsiteX23" fmla="*/ 1956122 w 3221102"/>
              <a:gd name="connsiteY23" fmla="*/ 1110076 h 3221116"/>
              <a:gd name="connsiteX24" fmla="*/ 1973374 w 3221102"/>
              <a:gd name="connsiteY24" fmla="*/ 875315 h 3221116"/>
              <a:gd name="connsiteX25" fmla="*/ 2333414 w 3221102"/>
              <a:gd name="connsiteY25" fmla="*/ 875315 h 3221116"/>
              <a:gd name="connsiteX26" fmla="*/ 2324788 w 3221102"/>
              <a:gd name="connsiteY26" fmla="*/ 2054049 h 3221116"/>
              <a:gd name="connsiteX27" fmla="*/ 2661746 w 3221102"/>
              <a:gd name="connsiteY27" fmla="*/ 2179658 h 3221116"/>
              <a:gd name="connsiteX28" fmla="*/ 2691046 w 3221102"/>
              <a:gd name="connsiteY28" fmla="*/ 2188689 h 3221116"/>
              <a:gd name="connsiteX29" fmla="*/ 2667011 w 3221102"/>
              <a:gd name="connsiteY29" fmla="*/ 2175828 h 3221116"/>
              <a:gd name="connsiteX30" fmla="*/ 2332141 w 3221102"/>
              <a:gd name="connsiteY30" fmla="*/ 653899 h 3221116"/>
              <a:gd name="connsiteX31" fmla="*/ 776764 w 3221102"/>
              <a:gd name="connsiteY31" fmla="*/ 749845 h 3221116"/>
              <a:gd name="connsiteX32" fmla="*/ 631487 w 3221102"/>
              <a:gd name="connsiteY32" fmla="*/ 2301392 h 3221116"/>
              <a:gd name="connsiteX33" fmla="*/ 2142017 w 3221102"/>
              <a:gd name="connsiteY33" fmla="*/ 2684410 h 3221116"/>
              <a:gd name="connsiteX34" fmla="*/ 2324866 w 3221102"/>
              <a:gd name="connsiteY34" fmla="*/ 3053856 h 3221116"/>
              <a:gd name="connsiteX35" fmla="*/ 294693 w 3221102"/>
              <a:gd name="connsiteY35" fmla="*/ 2539075 h 3221116"/>
              <a:gd name="connsiteX36" fmla="*/ 489947 w 3221102"/>
              <a:gd name="connsiteY36" fmla="*/ 453774 h 3221116"/>
              <a:gd name="connsiteX37" fmla="*/ 1651152 w 3221102"/>
              <a:gd name="connsiteY37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734726 w 3221102"/>
              <a:gd name="connsiteY22" fmla="*/ 869255 h 3221116"/>
              <a:gd name="connsiteX23" fmla="*/ 1956122 w 3221102"/>
              <a:gd name="connsiteY23" fmla="*/ 1110076 h 3221116"/>
              <a:gd name="connsiteX24" fmla="*/ 1973374 w 3221102"/>
              <a:gd name="connsiteY24" fmla="*/ 875315 h 3221116"/>
              <a:gd name="connsiteX25" fmla="*/ 2333414 w 3221102"/>
              <a:gd name="connsiteY25" fmla="*/ 875315 h 3221116"/>
              <a:gd name="connsiteX26" fmla="*/ 2324788 w 3221102"/>
              <a:gd name="connsiteY26" fmla="*/ 2054049 h 3221116"/>
              <a:gd name="connsiteX27" fmla="*/ 2661746 w 3221102"/>
              <a:gd name="connsiteY27" fmla="*/ 2179658 h 3221116"/>
              <a:gd name="connsiteX28" fmla="*/ 2691046 w 3221102"/>
              <a:gd name="connsiteY28" fmla="*/ 2188689 h 3221116"/>
              <a:gd name="connsiteX29" fmla="*/ 2667011 w 3221102"/>
              <a:gd name="connsiteY29" fmla="*/ 2175828 h 3221116"/>
              <a:gd name="connsiteX30" fmla="*/ 2332141 w 3221102"/>
              <a:gd name="connsiteY30" fmla="*/ 653899 h 3221116"/>
              <a:gd name="connsiteX31" fmla="*/ 776764 w 3221102"/>
              <a:gd name="connsiteY31" fmla="*/ 749845 h 3221116"/>
              <a:gd name="connsiteX32" fmla="*/ 631487 w 3221102"/>
              <a:gd name="connsiteY32" fmla="*/ 2301392 h 3221116"/>
              <a:gd name="connsiteX33" fmla="*/ 2142017 w 3221102"/>
              <a:gd name="connsiteY33" fmla="*/ 2684410 h 3221116"/>
              <a:gd name="connsiteX34" fmla="*/ 2324866 w 3221102"/>
              <a:gd name="connsiteY34" fmla="*/ 3053856 h 3221116"/>
              <a:gd name="connsiteX35" fmla="*/ 294693 w 3221102"/>
              <a:gd name="connsiteY35" fmla="*/ 2539075 h 3221116"/>
              <a:gd name="connsiteX36" fmla="*/ 489947 w 3221102"/>
              <a:gd name="connsiteY36" fmla="*/ 453774 h 3221116"/>
              <a:gd name="connsiteX37" fmla="*/ 1651152 w 3221102"/>
              <a:gd name="connsiteY37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151233"/>
              <a:gd name="connsiteY0" fmla="*/ 2175617 h 3221116"/>
              <a:gd name="connsiteX1" fmla="*/ 2658205 w 3151233"/>
              <a:gd name="connsiteY1" fmla="*/ 2178566 h 3221116"/>
              <a:gd name="connsiteX2" fmla="*/ 2664630 w 3151233"/>
              <a:gd name="connsiteY2" fmla="*/ 2175617 h 3221116"/>
              <a:gd name="connsiteX3" fmla="*/ 1477043 w 3151233"/>
              <a:gd name="connsiteY3" fmla="*/ 1144372 h 3221116"/>
              <a:gd name="connsiteX4" fmla="*/ 1409070 w 3151233"/>
              <a:gd name="connsiteY4" fmla="*/ 1159393 h 3221116"/>
              <a:gd name="connsiteX5" fmla="*/ 1152384 w 3151233"/>
              <a:gd name="connsiteY5" fmla="*/ 1703728 h 3221116"/>
              <a:gd name="connsiteX6" fmla="*/ 1514013 w 3151233"/>
              <a:gd name="connsiteY6" fmla="*/ 2152290 h 3221116"/>
              <a:gd name="connsiteX7" fmla="*/ 1850815 w 3151233"/>
              <a:gd name="connsiteY7" fmla="*/ 1654259 h 3221116"/>
              <a:gd name="connsiteX8" fmla="*/ 1830467 w 3151233"/>
              <a:gd name="connsiteY8" fmla="*/ 1515986 h 3221116"/>
              <a:gd name="connsiteX9" fmla="*/ 1477043 w 3151233"/>
              <a:gd name="connsiteY9" fmla="*/ 1144372 h 3221116"/>
              <a:gd name="connsiteX10" fmla="*/ 1651152 w 3151233"/>
              <a:gd name="connsiteY10" fmla="*/ 501 h 3221116"/>
              <a:gd name="connsiteX11" fmla="*/ 2580395 w 3151233"/>
              <a:gd name="connsiteY11" fmla="*/ 324821 h 3221116"/>
              <a:gd name="connsiteX12" fmla="*/ 3030464 w 3151233"/>
              <a:gd name="connsiteY12" fmla="*/ 2249544 h 3221116"/>
              <a:gd name="connsiteX13" fmla="*/ 2585849 w 3151233"/>
              <a:gd name="connsiteY13" fmla="*/ 2588887 h 3221116"/>
              <a:gd name="connsiteX14" fmla="*/ 1973374 w 3151233"/>
              <a:gd name="connsiteY14" fmla="*/ 2195096 h 3221116"/>
              <a:gd name="connsiteX15" fmla="*/ 1390827 w 3151233"/>
              <a:gd name="connsiteY15" fmla="*/ 2527630 h 3221116"/>
              <a:gd name="connsiteX16" fmla="*/ 783896 w 3151233"/>
              <a:gd name="connsiteY16" fmla="*/ 1665044 h 3221116"/>
              <a:gd name="connsiteX17" fmla="*/ 1268509 w 3151233"/>
              <a:gd name="connsiteY17" fmla="*/ 819983 h 3221116"/>
              <a:gd name="connsiteX18" fmla="*/ 1328805 w 3151233"/>
              <a:gd name="connsiteY18" fmla="*/ 807930 h 3221116"/>
              <a:gd name="connsiteX19" fmla="*/ 1390827 w 3151233"/>
              <a:gd name="connsiteY19" fmla="*/ 802457 h 3221116"/>
              <a:gd name="connsiteX20" fmla="*/ 1462242 w 3151233"/>
              <a:gd name="connsiteY20" fmla="*/ 801708 h 3221116"/>
              <a:gd name="connsiteX21" fmla="*/ 1956122 w 3151233"/>
              <a:gd name="connsiteY21" fmla="*/ 1110076 h 3221116"/>
              <a:gd name="connsiteX22" fmla="*/ 1973374 w 3151233"/>
              <a:gd name="connsiteY22" fmla="*/ 875315 h 3221116"/>
              <a:gd name="connsiteX23" fmla="*/ 2333414 w 3151233"/>
              <a:gd name="connsiteY23" fmla="*/ 875315 h 3221116"/>
              <a:gd name="connsiteX24" fmla="*/ 2324788 w 3151233"/>
              <a:gd name="connsiteY24" fmla="*/ 2054049 h 3221116"/>
              <a:gd name="connsiteX25" fmla="*/ 2661746 w 3151233"/>
              <a:gd name="connsiteY25" fmla="*/ 2179658 h 3221116"/>
              <a:gd name="connsiteX26" fmla="*/ 2691046 w 3151233"/>
              <a:gd name="connsiteY26" fmla="*/ 2188689 h 3221116"/>
              <a:gd name="connsiteX27" fmla="*/ 2667011 w 3151233"/>
              <a:gd name="connsiteY27" fmla="*/ 2175828 h 3221116"/>
              <a:gd name="connsiteX28" fmla="*/ 2332141 w 3151233"/>
              <a:gd name="connsiteY28" fmla="*/ 653899 h 3221116"/>
              <a:gd name="connsiteX29" fmla="*/ 776764 w 3151233"/>
              <a:gd name="connsiteY29" fmla="*/ 749845 h 3221116"/>
              <a:gd name="connsiteX30" fmla="*/ 631487 w 3151233"/>
              <a:gd name="connsiteY30" fmla="*/ 2301392 h 3221116"/>
              <a:gd name="connsiteX31" fmla="*/ 2142017 w 3151233"/>
              <a:gd name="connsiteY31" fmla="*/ 2684410 h 3221116"/>
              <a:gd name="connsiteX32" fmla="*/ 2324866 w 3151233"/>
              <a:gd name="connsiteY32" fmla="*/ 3053856 h 3221116"/>
              <a:gd name="connsiteX33" fmla="*/ 294693 w 3151233"/>
              <a:gd name="connsiteY33" fmla="*/ 2539075 h 3221116"/>
              <a:gd name="connsiteX34" fmla="*/ 489947 w 3151233"/>
              <a:gd name="connsiteY34" fmla="*/ 453774 h 3221116"/>
              <a:gd name="connsiteX35" fmla="*/ 1651152 w 3151233"/>
              <a:gd name="connsiteY35" fmla="*/ 501 h 3221116"/>
              <a:gd name="connsiteX0" fmla="*/ 2664630 w 3161851"/>
              <a:gd name="connsiteY0" fmla="*/ 2175617 h 3221116"/>
              <a:gd name="connsiteX1" fmla="*/ 2658205 w 3161851"/>
              <a:gd name="connsiteY1" fmla="*/ 2178566 h 3221116"/>
              <a:gd name="connsiteX2" fmla="*/ 2664630 w 3161851"/>
              <a:gd name="connsiteY2" fmla="*/ 2175617 h 3221116"/>
              <a:gd name="connsiteX3" fmla="*/ 1477043 w 3161851"/>
              <a:gd name="connsiteY3" fmla="*/ 1144372 h 3221116"/>
              <a:gd name="connsiteX4" fmla="*/ 1409070 w 3161851"/>
              <a:gd name="connsiteY4" fmla="*/ 1159393 h 3221116"/>
              <a:gd name="connsiteX5" fmla="*/ 1152384 w 3161851"/>
              <a:gd name="connsiteY5" fmla="*/ 1703728 h 3221116"/>
              <a:gd name="connsiteX6" fmla="*/ 1514013 w 3161851"/>
              <a:gd name="connsiteY6" fmla="*/ 2152290 h 3221116"/>
              <a:gd name="connsiteX7" fmla="*/ 1850815 w 3161851"/>
              <a:gd name="connsiteY7" fmla="*/ 1654259 h 3221116"/>
              <a:gd name="connsiteX8" fmla="*/ 1830467 w 3161851"/>
              <a:gd name="connsiteY8" fmla="*/ 1515986 h 3221116"/>
              <a:gd name="connsiteX9" fmla="*/ 1477043 w 3161851"/>
              <a:gd name="connsiteY9" fmla="*/ 1144372 h 3221116"/>
              <a:gd name="connsiteX10" fmla="*/ 1651152 w 3161851"/>
              <a:gd name="connsiteY10" fmla="*/ 501 h 3221116"/>
              <a:gd name="connsiteX11" fmla="*/ 2580395 w 3161851"/>
              <a:gd name="connsiteY11" fmla="*/ 324821 h 3221116"/>
              <a:gd name="connsiteX12" fmla="*/ 3030464 w 3161851"/>
              <a:gd name="connsiteY12" fmla="*/ 2249544 h 3221116"/>
              <a:gd name="connsiteX13" fmla="*/ 2585849 w 3161851"/>
              <a:gd name="connsiteY13" fmla="*/ 2588887 h 3221116"/>
              <a:gd name="connsiteX14" fmla="*/ 1973374 w 3161851"/>
              <a:gd name="connsiteY14" fmla="*/ 2195096 h 3221116"/>
              <a:gd name="connsiteX15" fmla="*/ 1390827 w 3161851"/>
              <a:gd name="connsiteY15" fmla="*/ 2527630 h 3221116"/>
              <a:gd name="connsiteX16" fmla="*/ 783896 w 3161851"/>
              <a:gd name="connsiteY16" fmla="*/ 1665044 h 3221116"/>
              <a:gd name="connsiteX17" fmla="*/ 1268509 w 3161851"/>
              <a:gd name="connsiteY17" fmla="*/ 819983 h 3221116"/>
              <a:gd name="connsiteX18" fmla="*/ 1328805 w 3161851"/>
              <a:gd name="connsiteY18" fmla="*/ 807930 h 3221116"/>
              <a:gd name="connsiteX19" fmla="*/ 1390827 w 3161851"/>
              <a:gd name="connsiteY19" fmla="*/ 802457 h 3221116"/>
              <a:gd name="connsiteX20" fmla="*/ 1462242 w 3161851"/>
              <a:gd name="connsiteY20" fmla="*/ 801708 h 3221116"/>
              <a:gd name="connsiteX21" fmla="*/ 1956122 w 3161851"/>
              <a:gd name="connsiteY21" fmla="*/ 1110076 h 3221116"/>
              <a:gd name="connsiteX22" fmla="*/ 1973374 w 3161851"/>
              <a:gd name="connsiteY22" fmla="*/ 875315 h 3221116"/>
              <a:gd name="connsiteX23" fmla="*/ 2333414 w 3161851"/>
              <a:gd name="connsiteY23" fmla="*/ 875315 h 3221116"/>
              <a:gd name="connsiteX24" fmla="*/ 2324788 w 3161851"/>
              <a:gd name="connsiteY24" fmla="*/ 2054049 h 3221116"/>
              <a:gd name="connsiteX25" fmla="*/ 2661746 w 3161851"/>
              <a:gd name="connsiteY25" fmla="*/ 2179658 h 3221116"/>
              <a:gd name="connsiteX26" fmla="*/ 2691046 w 3161851"/>
              <a:gd name="connsiteY26" fmla="*/ 2188689 h 3221116"/>
              <a:gd name="connsiteX27" fmla="*/ 2667011 w 3161851"/>
              <a:gd name="connsiteY27" fmla="*/ 2175828 h 3221116"/>
              <a:gd name="connsiteX28" fmla="*/ 2332141 w 3161851"/>
              <a:gd name="connsiteY28" fmla="*/ 653899 h 3221116"/>
              <a:gd name="connsiteX29" fmla="*/ 776764 w 3161851"/>
              <a:gd name="connsiteY29" fmla="*/ 749845 h 3221116"/>
              <a:gd name="connsiteX30" fmla="*/ 631487 w 3161851"/>
              <a:gd name="connsiteY30" fmla="*/ 2301392 h 3221116"/>
              <a:gd name="connsiteX31" fmla="*/ 2142017 w 3161851"/>
              <a:gd name="connsiteY31" fmla="*/ 2684410 h 3221116"/>
              <a:gd name="connsiteX32" fmla="*/ 2324866 w 3161851"/>
              <a:gd name="connsiteY32" fmla="*/ 3053856 h 3221116"/>
              <a:gd name="connsiteX33" fmla="*/ 294693 w 3161851"/>
              <a:gd name="connsiteY33" fmla="*/ 2539075 h 3221116"/>
              <a:gd name="connsiteX34" fmla="*/ 489947 w 3161851"/>
              <a:gd name="connsiteY34" fmla="*/ 453774 h 3221116"/>
              <a:gd name="connsiteX35" fmla="*/ 1651152 w 3161851"/>
              <a:gd name="connsiteY35" fmla="*/ 501 h 3221116"/>
              <a:gd name="connsiteX0" fmla="*/ 2664630 w 3182629"/>
              <a:gd name="connsiteY0" fmla="*/ 2175617 h 3221116"/>
              <a:gd name="connsiteX1" fmla="*/ 2658205 w 3182629"/>
              <a:gd name="connsiteY1" fmla="*/ 2178566 h 3221116"/>
              <a:gd name="connsiteX2" fmla="*/ 2664630 w 3182629"/>
              <a:gd name="connsiteY2" fmla="*/ 2175617 h 3221116"/>
              <a:gd name="connsiteX3" fmla="*/ 1477043 w 3182629"/>
              <a:gd name="connsiteY3" fmla="*/ 1144372 h 3221116"/>
              <a:gd name="connsiteX4" fmla="*/ 1409070 w 3182629"/>
              <a:gd name="connsiteY4" fmla="*/ 1159393 h 3221116"/>
              <a:gd name="connsiteX5" fmla="*/ 1152384 w 3182629"/>
              <a:gd name="connsiteY5" fmla="*/ 1703728 h 3221116"/>
              <a:gd name="connsiteX6" fmla="*/ 1514013 w 3182629"/>
              <a:gd name="connsiteY6" fmla="*/ 2152290 h 3221116"/>
              <a:gd name="connsiteX7" fmla="*/ 1850815 w 3182629"/>
              <a:gd name="connsiteY7" fmla="*/ 1654259 h 3221116"/>
              <a:gd name="connsiteX8" fmla="*/ 1830467 w 3182629"/>
              <a:gd name="connsiteY8" fmla="*/ 1515986 h 3221116"/>
              <a:gd name="connsiteX9" fmla="*/ 1477043 w 3182629"/>
              <a:gd name="connsiteY9" fmla="*/ 1144372 h 3221116"/>
              <a:gd name="connsiteX10" fmla="*/ 1651152 w 3182629"/>
              <a:gd name="connsiteY10" fmla="*/ 501 h 3221116"/>
              <a:gd name="connsiteX11" fmla="*/ 2580395 w 3182629"/>
              <a:gd name="connsiteY11" fmla="*/ 324821 h 3221116"/>
              <a:gd name="connsiteX12" fmla="*/ 3030464 w 3182629"/>
              <a:gd name="connsiteY12" fmla="*/ 2249544 h 3221116"/>
              <a:gd name="connsiteX13" fmla="*/ 2585849 w 3182629"/>
              <a:gd name="connsiteY13" fmla="*/ 2588887 h 3221116"/>
              <a:gd name="connsiteX14" fmla="*/ 1973374 w 3182629"/>
              <a:gd name="connsiteY14" fmla="*/ 2195096 h 3221116"/>
              <a:gd name="connsiteX15" fmla="*/ 1390827 w 3182629"/>
              <a:gd name="connsiteY15" fmla="*/ 2527630 h 3221116"/>
              <a:gd name="connsiteX16" fmla="*/ 783896 w 3182629"/>
              <a:gd name="connsiteY16" fmla="*/ 1665044 h 3221116"/>
              <a:gd name="connsiteX17" fmla="*/ 1268509 w 3182629"/>
              <a:gd name="connsiteY17" fmla="*/ 819983 h 3221116"/>
              <a:gd name="connsiteX18" fmla="*/ 1328805 w 3182629"/>
              <a:gd name="connsiteY18" fmla="*/ 807930 h 3221116"/>
              <a:gd name="connsiteX19" fmla="*/ 1390827 w 3182629"/>
              <a:gd name="connsiteY19" fmla="*/ 802457 h 3221116"/>
              <a:gd name="connsiteX20" fmla="*/ 1462242 w 3182629"/>
              <a:gd name="connsiteY20" fmla="*/ 801708 h 3221116"/>
              <a:gd name="connsiteX21" fmla="*/ 1956122 w 3182629"/>
              <a:gd name="connsiteY21" fmla="*/ 1110076 h 3221116"/>
              <a:gd name="connsiteX22" fmla="*/ 1973374 w 3182629"/>
              <a:gd name="connsiteY22" fmla="*/ 875315 h 3221116"/>
              <a:gd name="connsiteX23" fmla="*/ 2333414 w 3182629"/>
              <a:gd name="connsiteY23" fmla="*/ 875315 h 3221116"/>
              <a:gd name="connsiteX24" fmla="*/ 2324788 w 3182629"/>
              <a:gd name="connsiteY24" fmla="*/ 2054049 h 3221116"/>
              <a:gd name="connsiteX25" fmla="*/ 2661746 w 3182629"/>
              <a:gd name="connsiteY25" fmla="*/ 2179658 h 3221116"/>
              <a:gd name="connsiteX26" fmla="*/ 2691046 w 3182629"/>
              <a:gd name="connsiteY26" fmla="*/ 2188689 h 3221116"/>
              <a:gd name="connsiteX27" fmla="*/ 2667011 w 3182629"/>
              <a:gd name="connsiteY27" fmla="*/ 2175828 h 3221116"/>
              <a:gd name="connsiteX28" fmla="*/ 2332141 w 3182629"/>
              <a:gd name="connsiteY28" fmla="*/ 653899 h 3221116"/>
              <a:gd name="connsiteX29" fmla="*/ 776764 w 3182629"/>
              <a:gd name="connsiteY29" fmla="*/ 749845 h 3221116"/>
              <a:gd name="connsiteX30" fmla="*/ 631487 w 3182629"/>
              <a:gd name="connsiteY30" fmla="*/ 2301392 h 3221116"/>
              <a:gd name="connsiteX31" fmla="*/ 2142017 w 3182629"/>
              <a:gd name="connsiteY31" fmla="*/ 2684410 h 3221116"/>
              <a:gd name="connsiteX32" fmla="*/ 2324866 w 3182629"/>
              <a:gd name="connsiteY32" fmla="*/ 3053856 h 3221116"/>
              <a:gd name="connsiteX33" fmla="*/ 294693 w 3182629"/>
              <a:gd name="connsiteY33" fmla="*/ 2539075 h 3221116"/>
              <a:gd name="connsiteX34" fmla="*/ 489947 w 3182629"/>
              <a:gd name="connsiteY34" fmla="*/ 453774 h 3221116"/>
              <a:gd name="connsiteX35" fmla="*/ 1651152 w 3182629"/>
              <a:gd name="connsiteY35" fmla="*/ 501 h 3221116"/>
              <a:gd name="connsiteX0" fmla="*/ 2664630 w 3189723"/>
              <a:gd name="connsiteY0" fmla="*/ 2175617 h 3221116"/>
              <a:gd name="connsiteX1" fmla="*/ 2658205 w 3189723"/>
              <a:gd name="connsiteY1" fmla="*/ 2178566 h 3221116"/>
              <a:gd name="connsiteX2" fmla="*/ 2664630 w 3189723"/>
              <a:gd name="connsiteY2" fmla="*/ 2175617 h 3221116"/>
              <a:gd name="connsiteX3" fmla="*/ 1477043 w 3189723"/>
              <a:gd name="connsiteY3" fmla="*/ 1144372 h 3221116"/>
              <a:gd name="connsiteX4" fmla="*/ 1409070 w 3189723"/>
              <a:gd name="connsiteY4" fmla="*/ 1159393 h 3221116"/>
              <a:gd name="connsiteX5" fmla="*/ 1152384 w 3189723"/>
              <a:gd name="connsiteY5" fmla="*/ 1703728 h 3221116"/>
              <a:gd name="connsiteX6" fmla="*/ 1514013 w 3189723"/>
              <a:gd name="connsiteY6" fmla="*/ 2152290 h 3221116"/>
              <a:gd name="connsiteX7" fmla="*/ 1850815 w 3189723"/>
              <a:gd name="connsiteY7" fmla="*/ 1654259 h 3221116"/>
              <a:gd name="connsiteX8" fmla="*/ 1830467 w 3189723"/>
              <a:gd name="connsiteY8" fmla="*/ 1515986 h 3221116"/>
              <a:gd name="connsiteX9" fmla="*/ 1477043 w 3189723"/>
              <a:gd name="connsiteY9" fmla="*/ 1144372 h 3221116"/>
              <a:gd name="connsiteX10" fmla="*/ 1651152 w 3189723"/>
              <a:gd name="connsiteY10" fmla="*/ 501 h 3221116"/>
              <a:gd name="connsiteX11" fmla="*/ 2580395 w 3189723"/>
              <a:gd name="connsiteY11" fmla="*/ 324821 h 3221116"/>
              <a:gd name="connsiteX12" fmla="*/ 3030464 w 3189723"/>
              <a:gd name="connsiteY12" fmla="*/ 2249544 h 3221116"/>
              <a:gd name="connsiteX13" fmla="*/ 2585849 w 3189723"/>
              <a:gd name="connsiteY13" fmla="*/ 2588887 h 3221116"/>
              <a:gd name="connsiteX14" fmla="*/ 1973374 w 3189723"/>
              <a:gd name="connsiteY14" fmla="*/ 2195096 h 3221116"/>
              <a:gd name="connsiteX15" fmla="*/ 1390827 w 3189723"/>
              <a:gd name="connsiteY15" fmla="*/ 2527630 h 3221116"/>
              <a:gd name="connsiteX16" fmla="*/ 783896 w 3189723"/>
              <a:gd name="connsiteY16" fmla="*/ 1665044 h 3221116"/>
              <a:gd name="connsiteX17" fmla="*/ 1268509 w 3189723"/>
              <a:gd name="connsiteY17" fmla="*/ 819983 h 3221116"/>
              <a:gd name="connsiteX18" fmla="*/ 1328805 w 3189723"/>
              <a:gd name="connsiteY18" fmla="*/ 807930 h 3221116"/>
              <a:gd name="connsiteX19" fmla="*/ 1390827 w 3189723"/>
              <a:gd name="connsiteY19" fmla="*/ 802457 h 3221116"/>
              <a:gd name="connsiteX20" fmla="*/ 1462242 w 3189723"/>
              <a:gd name="connsiteY20" fmla="*/ 801708 h 3221116"/>
              <a:gd name="connsiteX21" fmla="*/ 1956122 w 3189723"/>
              <a:gd name="connsiteY21" fmla="*/ 1110076 h 3221116"/>
              <a:gd name="connsiteX22" fmla="*/ 1973374 w 3189723"/>
              <a:gd name="connsiteY22" fmla="*/ 875315 h 3221116"/>
              <a:gd name="connsiteX23" fmla="*/ 2333414 w 3189723"/>
              <a:gd name="connsiteY23" fmla="*/ 875315 h 3221116"/>
              <a:gd name="connsiteX24" fmla="*/ 2324788 w 3189723"/>
              <a:gd name="connsiteY24" fmla="*/ 2054049 h 3221116"/>
              <a:gd name="connsiteX25" fmla="*/ 2661746 w 3189723"/>
              <a:gd name="connsiteY25" fmla="*/ 2179658 h 3221116"/>
              <a:gd name="connsiteX26" fmla="*/ 2691046 w 3189723"/>
              <a:gd name="connsiteY26" fmla="*/ 2188689 h 3221116"/>
              <a:gd name="connsiteX27" fmla="*/ 2667011 w 3189723"/>
              <a:gd name="connsiteY27" fmla="*/ 2175828 h 3221116"/>
              <a:gd name="connsiteX28" fmla="*/ 2332141 w 3189723"/>
              <a:gd name="connsiteY28" fmla="*/ 653899 h 3221116"/>
              <a:gd name="connsiteX29" fmla="*/ 776764 w 3189723"/>
              <a:gd name="connsiteY29" fmla="*/ 749845 h 3221116"/>
              <a:gd name="connsiteX30" fmla="*/ 631487 w 3189723"/>
              <a:gd name="connsiteY30" fmla="*/ 2301392 h 3221116"/>
              <a:gd name="connsiteX31" fmla="*/ 2142017 w 3189723"/>
              <a:gd name="connsiteY31" fmla="*/ 2684410 h 3221116"/>
              <a:gd name="connsiteX32" fmla="*/ 2324866 w 3189723"/>
              <a:gd name="connsiteY32" fmla="*/ 3053856 h 3221116"/>
              <a:gd name="connsiteX33" fmla="*/ 294693 w 3189723"/>
              <a:gd name="connsiteY33" fmla="*/ 2539075 h 3221116"/>
              <a:gd name="connsiteX34" fmla="*/ 489947 w 3189723"/>
              <a:gd name="connsiteY34" fmla="*/ 453774 h 3221116"/>
              <a:gd name="connsiteX35" fmla="*/ 1651152 w 3189723"/>
              <a:gd name="connsiteY35" fmla="*/ 501 h 3221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3189723" h="3221116">
                <a:moveTo>
                  <a:pt x="2664630" y="2175617"/>
                </a:moveTo>
                <a:lnTo>
                  <a:pt x="2658205" y="2178566"/>
                </a:lnTo>
                <a:cubicBezTo>
                  <a:pt x="2662222" y="2175972"/>
                  <a:pt x="2664284" y="2175096"/>
                  <a:pt x="2664630" y="2175617"/>
                </a:cubicBezTo>
                <a:close/>
                <a:moveTo>
                  <a:pt x="1477043" y="1144372"/>
                </a:moveTo>
                <a:lnTo>
                  <a:pt x="1409070" y="1159393"/>
                </a:lnTo>
                <a:cubicBezTo>
                  <a:pt x="1167974" y="1216277"/>
                  <a:pt x="1134894" y="1538245"/>
                  <a:pt x="1152384" y="1703728"/>
                </a:cubicBezTo>
                <a:cubicBezTo>
                  <a:pt x="1169874" y="1869211"/>
                  <a:pt x="1272747" y="2156947"/>
                  <a:pt x="1514013" y="2152290"/>
                </a:cubicBezTo>
                <a:cubicBezTo>
                  <a:pt x="1680659" y="2149073"/>
                  <a:pt x="1865876" y="1940767"/>
                  <a:pt x="1850815" y="1654259"/>
                </a:cubicBezTo>
                <a:cubicBezTo>
                  <a:pt x="1844015" y="1608142"/>
                  <a:pt x="1837162" y="1561942"/>
                  <a:pt x="1830467" y="1515986"/>
                </a:cubicBezTo>
                <a:cubicBezTo>
                  <a:pt x="1779361" y="1292438"/>
                  <a:pt x="1635542" y="1134285"/>
                  <a:pt x="1477043" y="1144372"/>
                </a:cubicBezTo>
                <a:close/>
                <a:moveTo>
                  <a:pt x="1651152" y="501"/>
                </a:moveTo>
                <a:cubicBezTo>
                  <a:pt x="1977584" y="8635"/>
                  <a:pt x="2235425" y="52153"/>
                  <a:pt x="2580395" y="324821"/>
                </a:cubicBezTo>
                <a:cubicBezTo>
                  <a:pt x="3000061" y="656529"/>
                  <a:pt x="3430704" y="1549940"/>
                  <a:pt x="3030464" y="2249544"/>
                </a:cubicBezTo>
                <a:cubicBezTo>
                  <a:pt x="2882259" y="2451798"/>
                  <a:pt x="2785813" y="2507403"/>
                  <a:pt x="2585849" y="2588887"/>
                </a:cubicBezTo>
                <a:cubicBezTo>
                  <a:pt x="2194785" y="2615774"/>
                  <a:pt x="1984876" y="2478759"/>
                  <a:pt x="1973374" y="2195096"/>
                </a:cubicBezTo>
                <a:cubicBezTo>
                  <a:pt x="1841986" y="2496540"/>
                  <a:pt x="1610941" y="2555551"/>
                  <a:pt x="1390827" y="2527630"/>
                </a:cubicBezTo>
                <a:cubicBezTo>
                  <a:pt x="1131071" y="2494680"/>
                  <a:pt x="853863" y="2136270"/>
                  <a:pt x="783896" y="1665044"/>
                </a:cubicBezTo>
                <a:cubicBezTo>
                  <a:pt x="715204" y="1202409"/>
                  <a:pt x="991941" y="900416"/>
                  <a:pt x="1268509" y="819983"/>
                </a:cubicBezTo>
                <a:cubicBezTo>
                  <a:pt x="1288264" y="814237"/>
                  <a:pt x="1308391" y="810536"/>
                  <a:pt x="1328805" y="807930"/>
                </a:cubicBezTo>
                <a:cubicBezTo>
                  <a:pt x="1349219" y="805325"/>
                  <a:pt x="1369921" y="803817"/>
                  <a:pt x="1390827" y="802457"/>
                </a:cubicBezTo>
                <a:cubicBezTo>
                  <a:pt x="1416795" y="800769"/>
                  <a:pt x="1355770" y="788713"/>
                  <a:pt x="1462242" y="801708"/>
                </a:cubicBezTo>
                <a:cubicBezTo>
                  <a:pt x="1599590" y="818472"/>
                  <a:pt x="1776043" y="890774"/>
                  <a:pt x="1956122" y="1110076"/>
                </a:cubicBezTo>
                <a:lnTo>
                  <a:pt x="1973374" y="875315"/>
                </a:lnTo>
                <a:lnTo>
                  <a:pt x="2333414" y="875315"/>
                </a:lnTo>
                <a:cubicBezTo>
                  <a:pt x="2330539" y="1325736"/>
                  <a:pt x="2327663" y="1603628"/>
                  <a:pt x="2324788" y="2054049"/>
                </a:cubicBezTo>
                <a:cubicBezTo>
                  <a:pt x="2290850" y="2479718"/>
                  <a:pt x="2627788" y="2217580"/>
                  <a:pt x="2661746" y="2179658"/>
                </a:cubicBezTo>
                <a:lnTo>
                  <a:pt x="2691046" y="2188689"/>
                </a:lnTo>
                <a:lnTo>
                  <a:pt x="2667011" y="2175828"/>
                </a:lnTo>
                <a:cubicBezTo>
                  <a:pt x="2945550" y="1655295"/>
                  <a:pt x="2803444" y="1009445"/>
                  <a:pt x="2332141" y="653899"/>
                </a:cubicBezTo>
                <a:cubicBezTo>
                  <a:pt x="1860838" y="298353"/>
                  <a:pt x="1200794" y="339069"/>
                  <a:pt x="776764" y="749845"/>
                </a:cubicBezTo>
                <a:cubicBezTo>
                  <a:pt x="352733" y="1160621"/>
                  <a:pt x="291083" y="1819040"/>
                  <a:pt x="631487" y="2301392"/>
                </a:cubicBezTo>
                <a:cubicBezTo>
                  <a:pt x="971891" y="2783745"/>
                  <a:pt x="1612904" y="2946283"/>
                  <a:pt x="2142017" y="2684410"/>
                </a:cubicBezTo>
                <a:lnTo>
                  <a:pt x="2324866" y="3053856"/>
                </a:lnTo>
                <a:cubicBezTo>
                  <a:pt x="1613730" y="3405817"/>
                  <a:pt x="752200" y="3187363"/>
                  <a:pt x="294693" y="2539075"/>
                </a:cubicBezTo>
                <a:cubicBezTo>
                  <a:pt x="-162814" y="1890787"/>
                  <a:pt x="-79956" y="1005863"/>
                  <a:pt x="489947" y="453774"/>
                </a:cubicBezTo>
                <a:cubicBezTo>
                  <a:pt x="810518" y="143225"/>
                  <a:pt x="1231454" y="-9956"/>
                  <a:pt x="1651152" y="50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7B5221DE-AC9D-4FBB-BE21-6E2B809D68F6}"/>
              </a:ext>
            </a:extLst>
          </p:cNvPr>
          <p:cNvSpPr txBox="1">
            <a:spLocks/>
          </p:cNvSpPr>
          <p:nvPr/>
        </p:nvSpPr>
        <p:spPr bwMode="black">
          <a:xfrm>
            <a:off x="1784985" y="2669317"/>
            <a:ext cx="6073140" cy="8942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400" dirty="0">
                <a:solidFill>
                  <a:schemeClr val="tx1"/>
                </a:solidFill>
              </a:rPr>
              <a:t>Identificação de transações fraudulentas</a:t>
            </a:r>
          </a:p>
        </p:txBody>
      </p:sp>
      <p:sp>
        <p:nvSpPr>
          <p:cNvPr id="19" name="Block Arc 11">
            <a:extLst>
              <a:ext uri="{FF2B5EF4-FFF2-40B4-BE49-F238E27FC236}">
                <a16:creationId xmlns:a16="http://schemas.microsoft.com/office/drawing/2014/main" id="{4B3059DB-6498-40FF-AF95-838EF3161E7D}"/>
              </a:ext>
            </a:extLst>
          </p:cNvPr>
          <p:cNvSpPr/>
          <p:nvPr/>
        </p:nvSpPr>
        <p:spPr>
          <a:xfrm rot="10800000">
            <a:off x="1389307" y="2937987"/>
            <a:ext cx="217507" cy="353911"/>
          </a:xfrm>
          <a:custGeom>
            <a:avLst/>
            <a:gdLst/>
            <a:ahLst/>
            <a:cxnLst/>
            <a:rect l="l" t="t" r="r" b="b"/>
            <a:pathLst>
              <a:path w="3636337" h="7138182">
                <a:moveTo>
                  <a:pt x="1563551" y="3029061"/>
                </a:moveTo>
                <a:lnTo>
                  <a:pt x="1563551" y="1171769"/>
                </a:lnTo>
                <a:cubicBezTo>
                  <a:pt x="1444523" y="1201084"/>
                  <a:pt x="1330799" y="1254073"/>
                  <a:pt x="1228219" y="1328453"/>
                </a:cubicBezTo>
                <a:cubicBezTo>
                  <a:pt x="927220" y="1546705"/>
                  <a:pt x="771440" y="1913395"/>
                  <a:pt x="823311" y="2281559"/>
                </a:cubicBezTo>
                <a:cubicBezTo>
                  <a:pt x="886035" y="2761950"/>
                  <a:pt x="1181988" y="2923981"/>
                  <a:pt x="1563551" y="3029061"/>
                </a:cubicBezTo>
                <a:close/>
                <a:moveTo>
                  <a:pt x="2056123" y="5971053"/>
                </a:moveTo>
                <a:cubicBezTo>
                  <a:pt x="2180706" y="5941789"/>
                  <a:pt x="2300029" y="5887431"/>
                  <a:pt x="2407191" y="5809729"/>
                </a:cubicBezTo>
                <a:cubicBezTo>
                  <a:pt x="2708190" y="5591477"/>
                  <a:pt x="2863970" y="5224787"/>
                  <a:pt x="2812099" y="4856623"/>
                </a:cubicBezTo>
                <a:cubicBezTo>
                  <a:pt x="2712300" y="4365494"/>
                  <a:pt x="2419393" y="4148018"/>
                  <a:pt x="2056123" y="4007016"/>
                </a:cubicBezTo>
                <a:close/>
                <a:moveTo>
                  <a:pt x="2056123" y="7138182"/>
                </a:moveTo>
                <a:lnTo>
                  <a:pt x="1563551" y="7138182"/>
                </a:lnTo>
                <a:lnTo>
                  <a:pt x="1563551" y="6796553"/>
                </a:lnTo>
                <a:cubicBezTo>
                  <a:pt x="1376287" y="6771102"/>
                  <a:pt x="1191751" y="6715291"/>
                  <a:pt x="1016794" y="6629471"/>
                </a:cubicBezTo>
                <a:cubicBezTo>
                  <a:pt x="412303" y="6332946"/>
                  <a:pt x="21102" y="5726704"/>
                  <a:pt x="0" y="5053734"/>
                </a:cubicBezTo>
                <a:lnTo>
                  <a:pt x="813973" y="5028205"/>
                </a:lnTo>
                <a:cubicBezTo>
                  <a:pt x="825624" y="5399818"/>
                  <a:pt x="1041643" y="5734588"/>
                  <a:pt x="1375441" y="5898325"/>
                </a:cubicBezTo>
                <a:cubicBezTo>
                  <a:pt x="1436179" y="5928119"/>
                  <a:pt x="1499008" y="5951362"/>
                  <a:pt x="1563551" y="5965918"/>
                </a:cubicBezTo>
                <a:lnTo>
                  <a:pt x="1563551" y="3847635"/>
                </a:lnTo>
                <a:cubicBezTo>
                  <a:pt x="920238" y="3662345"/>
                  <a:pt x="233045" y="3450393"/>
                  <a:pt x="16852" y="2382091"/>
                </a:cubicBezTo>
                <a:cubicBezTo>
                  <a:pt x="-73403" y="1719933"/>
                  <a:pt x="208577" y="1061859"/>
                  <a:pt x="750173" y="669157"/>
                </a:cubicBezTo>
                <a:cubicBezTo>
                  <a:pt x="994931" y="491686"/>
                  <a:pt x="1274723" y="381458"/>
                  <a:pt x="1563551" y="341319"/>
                </a:cubicBezTo>
                <a:lnTo>
                  <a:pt x="1563551" y="0"/>
                </a:lnTo>
                <a:lnTo>
                  <a:pt x="2056123" y="0"/>
                </a:lnTo>
                <a:lnTo>
                  <a:pt x="2056123" y="339268"/>
                </a:lnTo>
                <a:cubicBezTo>
                  <a:pt x="2248752" y="363969"/>
                  <a:pt x="2438747" y="420481"/>
                  <a:pt x="2618616" y="508711"/>
                </a:cubicBezTo>
                <a:cubicBezTo>
                  <a:pt x="3223107" y="805237"/>
                  <a:pt x="3614308" y="1411478"/>
                  <a:pt x="3635410" y="2084448"/>
                </a:cubicBezTo>
                <a:lnTo>
                  <a:pt x="2821437" y="2109978"/>
                </a:lnTo>
                <a:cubicBezTo>
                  <a:pt x="2809786" y="1738364"/>
                  <a:pt x="2593767" y="1403594"/>
                  <a:pt x="2259969" y="1239857"/>
                </a:cubicBezTo>
                <a:cubicBezTo>
                  <a:pt x="2194243" y="1207617"/>
                  <a:pt x="2126069" y="1183046"/>
                  <a:pt x="2056123" y="1168235"/>
                </a:cubicBezTo>
                <a:lnTo>
                  <a:pt x="2056123" y="3150890"/>
                </a:lnTo>
                <a:cubicBezTo>
                  <a:pt x="2675271" y="3303511"/>
                  <a:pt x="3347939" y="3564428"/>
                  <a:pt x="3618512" y="4743007"/>
                </a:cubicBezTo>
                <a:cubicBezTo>
                  <a:pt x="3712448" y="5409725"/>
                  <a:pt x="3430336" y="6073786"/>
                  <a:pt x="2885237" y="6469025"/>
                </a:cubicBezTo>
                <a:cubicBezTo>
                  <a:pt x="2636047" y="6649712"/>
                  <a:pt x="2350538" y="6760700"/>
                  <a:pt x="2056123" y="679874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0" name="Oval 47">
            <a:extLst>
              <a:ext uri="{FF2B5EF4-FFF2-40B4-BE49-F238E27FC236}">
                <a16:creationId xmlns:a16="http://schemas.microsoft.com/office/drawing/2014/main" id="{58F1527D-3540-4C5E-8831-E67AFFAEA6BC}"/>
              </a:ext>
            </a:extLst>
          </p:cNvPr>
          <p:cNvSpPr>
            <a:spLocks noChangeAspect="1"/>
          </p:cNvSpPr>
          <p:nvPr/>
        </p:nvSpPr>
        <p:spPr>
          <a:xfrm>
            <a:off x="1312447" y="3506242"/>
            <a:ext cx="360000" cy="360000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303187" y="480874"/>
                </a:moveTo>
                <a:lnTo>
                  <a:pt x="1303187" y="1303187"/>
                </a:lnTo>
                <a:lnTo>
                  <a:pt x="480874" y="1303187"/>
                </a:lnTo>
                <a:lnTo>
                  <a:pt x="480874" y="1936813"/>
                </a:lnTo>
                <a:lnTo>
                  <a:pt x="1303187" y="1936813"/>
                </a:lnTo>
                <a:lnTo>
                  <a:pt x="1303187" y="2759126"/>
                </a:lnTo>
                <a:lnTo>
                  <a:pt x="1936813" y="2759126"/>
                </a:lnTo>
                <a:lnTo>
                  <a:pt x="1936813" y="1936813"/>
                </a:lnTo>
                <a:lnTo>
                  <a:pt x="2759126" y="1936813"/>
                </a:lnTo>
                <a:lnTo>
                  <a:pt x="2759126" y="1303187"/>
                </a:lnTo>
                <a:lnTo>
                  <a:pt x="1936813" y="1303187"/>
                </a:lnTo>
                <a:lnTo>
                  <a:pt x="1936813" y="480874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ítulo 1">
            <a:extLst>
              <a:ext uri="{FF2B5EF4-FFF2-40B4-BE49-F238E27FC236}">
                <a16:creationId xmlns:a16="http://schemas.microsoft.com/office/drawing/2014/main" id="{7E11125B-AFC7-4F56-AD76-B3839A095FF7}"/>
              </a:ext>
            </a:extLst>
          </p:cNvPr>
          <p:cNvSpPr txBox="1">
            <a:spLocks/>
          </p:cNvSpPr>
          <p:nvPr/>
        </p:nvSpPr>
        <p:spPr bwMode="black">
          <a:xfrm>
            <a:off x="1784984" y="3251528"/>
            <a:ext cx="6997065" cy="8942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400" dirty="0">
                <a:solidFill>
                  <a:schemeClr val="tx1"/>
                </a:solidFill>
              </a:rPr>
              <a:t>Diagnóstico de tumores entre Malignos e Benignos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B785400A-2DDA-44F6-A626-56191ED75715}"/>
                  </a:ext>
                </a:extLst>
              </p:cNvPr>
              <p:cNvSpPr txBox="1"/>
              <p:nvPr/>
            </p:nvSpPr>
            <p:spPr>
              <a:xfrm>
                <a:off x="4969447" y="5238910"/>
                <a:ext cx="12999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∈{0, 1}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B785400A-2DDA-44F6-A626-56191ED757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9447" y="5238910"/>
                <a:ext cx="1299908" cy="369332"/>
              </a:xfrm>
              <a:prstGeom prst="rect">
                <a:avLst/>
              </a:prstGeom>
              <a:blipFill>
                <a:blip r:embed="rId3"/>
                <a:stretch>
                  <a:fillRect l="-5164" r="-8451" b="-3442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ítulo 1">
                <a:extLst>
                  <a:ext uri="{FF2B5EF4-FFF2-40B4-BE49-F238E27FC236}">
                    <a16:creationId xmlns:a16="http://schemas.microsoft.com/office/drawing/2014/main" id="{138F807D-44D3-432A-AB2E-CD32BA6F78D7}"/>
                  </a:ext>
                </a:extLst>
              </p:cNvPr>
              <p:cNvSpPr txBox="1">
                <a:spLocks/>
              </p:cNvSpPr>
              <p:nvPr/>
            </p:nvSpPr>
            <p:spPr bwMode="black">
              <a:xfrm>
                <a:off x="857716" y="4280850"/>
                <a:ext cx="6882765" cy="89422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5000"/>
                  </a:lnSpc>
                  <a:spcBef>
                    <a:spcPct val="0"/>
                  </a:spcBef>
                  <a:buNone/>
                  <a:defRPr sz="3000" kern="120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pt-BR" sz="2400" dirty="0">
                    <a:solidFill>
                      <a:schemeClr val="tx1"/>
                    </a:solidFill>
                  </a:rPr>
                  <a:t>Características da resposta </a:t>
                </a:r>
                <a14:m>
                  <m:oMath xmlns:m="http://schemas.openxmlformats.org/officeDocument/2006/math">
                    <m:r>
                      <a:rPr lang="pt-BR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pt-BR" sz="2400" dirty="0">
                  <a:solidFill>
                    <a:schemeClr val="tx1"/>
                  </a:solidFill>
                </a:endParaRPr>
              </a:p>
              <a:p>
                <a:r>
                  <a:rPr lang="pt-BR" sz="1600" i="1" dirty="0">
                    <a:solidFill>
                      <a:schemeClr val="tx1"/>
                    </a:solidFill>
                  </a:rPr>
                  <a:t>Diferente de valores contínuos, agora temos...</a:t>
                </a:r>
              </a:p>
            </p:txBody>
          </p:sp>
        </mc:Choice>
        <mc:Fallback xmlns="">
          <p:sp>
            <p:nvSpPr>
              <p:cNvPr id="23" name="Título 1">
                <a:extLst>
                  <a:ext uri="{FF2B5EF4-FFF2-40B4-BE49-F238E27FC236}">
                    <a16:creationId xmlns:a16="http://schemas.microsoft.com/office/drawing/2014/main" id="{138F807D-44D3-432A-AB2E-CD32BA6F78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black">
              <a:xfrm>
                <a:off x="857716" y="4280850"/>
                <a:ext cx="6882765" cy="894223"/>
              </a:xfrm>
              <a:prstGeom prst="rect">
                <a:avLst/>
              </a:prstGeom>
              <a:blipFill>
                <a:blip r:embed="rId4"/>
                <a:stretch>
                  <a:fillRect l="-141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tângulo 11">
            <a:extLst>
              <a:ext uri="{FF2B5EF4-FFF2-40B4-BE49-F238E27FC236}">
                <a16:creationId xmlns:a16="http://schemas.microsoft.com/office/drawing/2014/main" id="{1F98B476-A146-4D20-B56F-57BC789555B9}"/>
              </a:ext>
            </a:extLst>
          </p:cNvPr>
          <p:cNvSpPr/>
          <p:nvPr/>
        </p:nvSpPr>
        <p:spPr>
          <a:xfrm>
            <a:off x="6432718" y="5663666"/>
            <a:ext cx="38924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i="1" dirty="0"/>
              <a:t>0: “Negative </a:t>
            </a:r>
            <a:r>
              <a:rPr lang="pt-BR" i="1" dirty="0" err="1"/>
              <a:t>Class</a:t>
            </a:r>
            <a:r>
              <a:rPr lang="pt-BR" i="1" dirty="0"/>
              <a:t>” (</a:t>
            </a:r>
            <a:r>
              <a:rPr lang="pt-BR" i="1" dirty="0" err="1"/>
              <a:t>e.g</a:t>
            </a:r>
            <a:r>
              <a:rPr lang="pt-BR" i="1" dirty="0"/>
              <a:t> tumor benigno)</a:t>
            </a:r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65A1A5F6-D6AE-4FBF-AF3D-410AC8CDECB8}"/>
              </a:ext>
            </a:extLst>
          </p:cNvPr>
          <p:cNvSpPr/>
          <p:nvPr/>
        </p:nvSpPr>
        <p:spPr>
          <a:xfrm>
            <a:off x="6469294" y="5018617"/>
            <a:ext cx="37771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i="1" dirty="0"/>
              <a:t>1: “Positive </a:t>
            </a:r>
            <a:r>
              <a:rPr lang="pt-BR" i="1" dirty="0" err="1"/>
              <a:t>Class</a:t>
            </a:r>
            <a:r>
              <a:rPr lang="pt-BR" i="1" dirty="0"/>
              <a:t>” (</a:t>
            </a:r>
            <a:r>
              <a:rPr lang="pt-BR" i="1" dirty="0" err="1"/>
              <a:t>e.g</a:t>
            </a:r>
            <a:r>
              <a:rPr lang="pt-BR" i="1" dirty="0"/>
              <a:t> tumor maligno)</a:t>
            </a:r>
          </a:p>
        </p:txBody>
      </p:sp>
      <p:cxnSp>
        <p:nvCxnSpPr>
          <p:cNvPr id="28" name="Conector: Angulado 27">
            <a:extLst>
              <a:ext uri="{FF2B5EF4-FFF2-40B4-BE49-F238E27FC236}">
                <a16:creationId xmlns:a16="http://schemas.microsoft.com/office/drawing/2014/main" id="{82BA91DA-BF54-470A-B805-9640F477074E}"/>
              </a:ext>
            </a:extLst>
          </p:cNvPr>
          <p:cNvCxnSpPr>
            <a:endCxn id="24" idx="1"/>
          </p:cNvCxnSpPr>
          <p:nvPr/>
        </p:nvCxnSpPr>
        <p:spPr>
          <a:xfrm flipV="1">
            <a:off x="6014720" y="5203283"/>
            <a:ext cx="454574" cy="35627"/>
          </a:xfrm>
          <a:prstGeom prst="bentConnector3">
            <a:avLst>
              <a:gd name="adj1" fmla="val 829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1" name="Conector: Angulado 30">
            <a:extLst>
              <a:ext uri="{FF2B5EF4-FFF2-40B4-BE49-F238E27FC236}">
                <a16:creationId xmlns:a16="http://schemas.microsoft.com/office/drawing/2014/main" id="{5D9CDF4A-4DA0-46FC-A10C-33642DCC5E49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5759285" y="5663668"/>
            <a:ext cx="673433" cy="184664"/>
          </a:xfrm>
          <a:prstGeom prst="bentConnector3">
            <a:avLst>
              <a:gd name="adj1" fmla="val 1722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0355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00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500"/>
                            </p:stCondLst>
                            <p:childTnLst>
                              <p:par>
                                <p:cTn id="60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 animBg="1"/>
      <p:bldP spid="18" grpId="0"/>
      <p:bldP spid="19" grpId="0" animBg="1"/>
      <p:bldP spid="20" grpId="0" animBg="1"/>
      <p:bldP spid="21" grpId="0"/>
      <p:bldP spid="11" grpId="0"/>
      <p:bldP spid="23" grpId="0"/>
      <p:bldP spid="12" grpId="0"/>
      <p:bldP spid="2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ítulo 1">
            <a:extLst>
              <a:ext uri="{FF2B5EF4-FFF2-40B4-BE49-F238E27FC236}">
                <a16:creationId xmlns:a16="http://schemas.microsoft.com/office/drawing/2014/main" id="{8D808883-6C49-4043-A514-D0FF85147CB3}"/>
              </a:ext>
            </a:extLst>
          </p:cNvPr>
          <p:cNvSpPr txBox="1">
            <a:spLocks/>
          </p:cNvSpPr>
          <p:nvPr/>
        </p:nvSpPr>
        <p:spPr bwMode="black">
          <a:xfrm>
            <a:off x="1381760" y="2672081"/>
            <a:ext cx="10088880" cy="951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4000" dirty="0">
                <a:solidFill>
                  <a:schemeClr val="tx1"/>
                </a:solidFill>
              </a:rPr>
              <a:t>Como encontrar uma função de custo convexa que consiga encontrar o mínimo global com eficiência?</a:t>
            </a:r>
          </a:p>
        </p:txBody>
      </p:sp>
    </p:spTree>
    <p:extLst>
      <p:ext uri="{BB962C8B-B14F-4D97-AF65-F5344CB8AC3E}">
        <p14:creationId xmlns:p14="http://schemas.microsoft.com/office/powerpoint/2010/main" val="3780767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772160" y="438419"/>
            <a:ext cx="10759440" cy="1362113"/>
          </a:xfrm>
        </p:spPr>
        <p:txBody>
          <a:bodyPr/>
          <a:lstStyle/>
          <a:p>
            <a:r>
              <a:rPr lang="pt-BR" dirty="0" err="1">
                <a:solidFill>
                  <a:schemeClr val="bg2"/>
                </a:solidFill>
              </a:rPr>
              <a:t>Cost</a:t>
            </a:r>
            <a:r>
              <a:rPr lang="pt-BR" dirty="0">
                <a:solidFill>
                  <a:schemeClr val="bg2"/>
                </a:solidFill>
              </a:rPr>
              <a:t> </a:t>
            </a:r>
            <a:r>
              <a:rPr lang="pt-BR" dirty="0" err="1">
                <a:solidFill>
                  <a:schemeClr val="bg2"/>
                </a:solidFill>
              </a:rPr>
              <a:t>Function</a:t>
            </a:r>
            <a:r>
              <a:rPr lang="pt-BR" dirty="0">
                <a:solidFill>
                  <a:schemeClr val="bg2"/>
                </a:solidFill>
              </a:rPr>
              <a:t> for </a:t>
            </a:r>
            <a:r>
              <a:rPr lang="pt-BR" dirty="0" err="1">
                <a:solidFill>
                  <a:schemeClr val="bg2"/>
                </a:solidFill>
              </a:rPr>
              <a:t>Logistic</a:t>
            </a:r>
            <a:r>
              <a:rPr lang="pt-BR" dirty="0">
                <a:solidFill>
                  <a:schemeClr val="bg2"/>
                </a:solidFill>
              </a:rPr>
              <a:t> </a:t>
            </a:r>
            <a:r>
              <a:rPr lang="pt-BR" dirty="0" err="1">
                <a:solidFill>
                  <a:schemeClr val="bg2"/>
                </a:solidFill>
              </a:rPr>
              <a:t>Regression</a:t>
            </a:r>
            <a:endParaRPr lang="pt-BR" dirty="0">
              <a:solidFill>
                <a:schemeClr val="bg2"/>
              </a:solidFill>
            </a:endParaRPr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39888B82-FCD2-4CCC-B1AB-B8F78260F155}"/>
              </a:ext>
            </a:extLst>
          </p:cNvPr>
          <p:cNvGrpSpPr/>
          <p:nvPr/>
        </p:nvGrpSpPr>
        <p:grpSpPr>
          <a:xfrm>
            <a:off x="772160" y="2118696"/>
            <a:ext cx="6847840" cy="833690"/>
            <a:chOff x="772160" y="2118696"/>
            <a:chExt cx="6847840" cy="833690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8" name="CaixaDeTexto 17">
                  <a:extLst>
                    <a:ext uri="{FF2B5EF4-FFF2-40B4-BE49-F238E27FC236}">
                      <a16:creationId xmlns:a16="http://schemas.microsoft.com/office/drawing/2014/main" id="{31C526D7-65AD-4C9C-A3C0-774070A034D2}"/>
                    </a:ext>
                  </a:extLst>
                </p:cNvPr>
                <p:cNvSpPr txBox="1"/>
                <p:nvPr/>
              </p:nvSpPr>
              <p:spPr>
                <a:xfrm>
                  <a:off x="3616960" y="2118696"/>
                  <a:ext cx="4003040" cy="83369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:r>
                    <a:rPr lang="pt-BR" sz="2400" b="0" dirty="0">
                      <a:ea typeface="Cambria Math" panose="02040503050406030204" pitchFamily="18" charset="0"/>
                    </a:rPr>
                    <a:t>	</a:t>
                  </a:r>
                  <a14:m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unc>
                        <m:func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pt-BR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𝑖𝑓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</m:oMath>
                  </a14:m>
                  <a:endParaRPr lang="pt-BR" sz="2400" b="0" i="1" dirty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pt-B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pt-BR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   </m:t>
                        </m:r>
                        <m:r>
                          <a:rPr lang="pt-B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unc>
                          <m:funcPr>
                            <m:ctrlPr>
                              <a:rPr lang="pt-BR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pt-BR" sz="24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pt-BR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pt-B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1−</m:t>
                                    </m:r>
                                    <m:r>
                                      <a:rPr lang="pt-B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pt-B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pt-B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pt-B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e>
                            </m:d>
                          </m:e>
                        </m:func>
                        <m:r>
                          <a:rPr lang="pt-B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𝑖𝑓</m:t>
                        </m:r>
                        <m:r>
                          <a:rPr lang="pt-B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pt-B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pt-B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pt-BR" sz="2400" dirty="0"/>
                </a:p>
              </p:txBody>
            </p:sp>
          </mc:Choice>
          <mc:Fallback>
            <p:sp>
              <p:nvSpPr>
                <p:cNvPr id="18" name="CaixaDeTexto 17">
                  <a:extLst>
                    <a:ext uri="{FF2B5EF4-FFF2-40B4-BE49-F238E27FC236}">
                      <a16:creationId xmlns:a16="http://schemas.microsoft.com/office/drawing/2014/main" id="{31C526D7-65AD-4C9C-A3C0-774070A034D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16960" y="2118696"/>
                  <a:ext cx="4003040" cy="83369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" name="CaixaDeTexto 11">
                  <a:extLst>
                    <a:ext uri="{FF2B5EF4-FFF2-40B4-BE49-F238E27FC236}">
                      <a16:creationId xmlns:a16="http://schemas.microsoft.com/office/drawing/2014/main" id="{4DDEBA01-D4CA-4B93-AC96-AB799776F03F}"/>
                    </a:ext>
                  </a:extLst>
                </p:cNvPr>
                <p:cNvSpPr txBox="1"/>
                <p:nvPr/>
              </p:nvSpPr>
              <p:spPr>
                <a:xfrm>
                  <a:off x="772160" y="2323560"/>
                  <a:ext cx="2966720" cy="42396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pt-B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𝐶𝑜𝑠𝑡</m:t>
                        </m:r>
                        <m:d>
                          <m:dPr>
                            <m:ctrlPr>
                              <a:rPr lang="pt-BR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pt-BR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pt-BR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pt-BR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pt-BR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pt-BR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pt-BR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pt-BR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d>
                            <m:r>
                              <a:rPr lang="pt-BR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 </m:t>
                            </m:r>
                            <m:sSup>
                              <m:sSupPr>
                                <m:ctrlPr>
                                  <a:rPr lang="pt-BR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pt-BR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pt-BR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pt-BR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</m:sup>
                            </m:sSup>
                          </m:e>
                        </m:d>
                        <m:r>
                          <a:rPr lang="pt-B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pt-BR" sz="2400" dirty="0"/>
                </a:p>
              </p:txBody>
            </p:sp>
          </mc:Choice>
          <mc:Fallback>
            <p:sp>
              <p:nvSpPr>
                <p:cNvPr id="12" name="CaixaDeTexto 11">
                  <a:extLst>
                    <a:ext uri="{FF2B5EF4-FFF2-40B4-BE49-F238E27FC236}">
                      <a16:creationId xmlns:a16="http://schemas.microsoft.com/office/drawing/2014/main" id="{4DDEBA01-D4CA-4B93-AC96-AB799776F03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2160" y="2323560"/>
                  <a:ext cx="2966720" cy="42396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3798D7FE-2C7A-4659-B5ED-274E172D1E32}"/>
                  </a:ext>
                </a:extLst>
              </p:cNvPr>
              <p:cNvSpPr txBox="1"/>
              <p:nvPr/>
            </p:nvSpPr>
            <p:spPr>
              <a:xfrm>
                <a:off x="3642360" y="1987069"/>
                <a:ext cx="193040" cy="101566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6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{</m:t>
                      </m:r>
                    </m:oMath>
                  </m:oMathPara>
                </a14:m>
                <a:endParaRPr lang="pt-BR" sz="6600" dirty="0"/>
              </a:p>
            </p:txBody>
          </p:sp>
        </mc:Choice>
        <mc:Fallback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3798D7FE-2C7A-4659-B5ED-274E172D1E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2360" y="1987069"/>
                <a:ext cx="193040" cy="1015663"/>
              </a:xfrm>
              <a:prstGeom prst="rect">
                <a:avLst/>
              </a:prstGeom>
              <a:blipFill>
                <a:blip r:embed="rId5"/>
                <a:stretch>
                  <a:fillRect r="-5806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agem 3">
            <a:extLst>
              <a:ext uri="{FF2B5EF4-FFF2-40B4-BE49-F238E27FC236}">
                <a16:creationId xmlns:a16="http://schemas.microsoft.com/office/drawing/2014/main" id="{907D3D6C-1416-4459-9CDE-4D52292256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0245" y="3429000"/>
            <a:ext cx="4095115" cy="3164893"/>
          </a:xfrm>
          <a:prstGeom prst="rect">
            <a:avLst/>
          </a:prstGeom>
        </p:spPr>
      </p:pic>
      <p:sp>
        <p:nvSpPr>
          <p:cNvPr id="7" name="Forma Livre: Forma 6">
            <a:extLst>
              <a:ext uri="{FF2B5EF4-FFF2-40B4-BE49-F238E27FC236}">
                <a16:creationId xmlns:a16="http://schemas.microsoft.com/office/drawing/2014/main" id="{B84D41E0-F64A-4CCF-8635-846DA4F91935}"/>
              </a:ext>
            </a:extLst>
          </p:cNvPr>
          <p:cNvSpPr/>
          <p:nvPr/>
        </p:nvSpPr>
        <p:spPr>
          <a:xfrm>
            <a:off x="1513840" y="3850640"/>
            <a:ext cx="2550160" cy="2156570"/>
          </a:xfrm>
          <a:custGeom>
            <a:avLst/>
            <a:gdLst>
              <a:gd name="connsiteX0" fmla="*/ 2550160 w 2550160"/>
              <a:gd name="connsiteY0" fmla="*/ 2153920 h 2156570"/>
              <a:gd name="connsiteX1" fmla="*/ 2194560 w 2550160"/>
              <a:gd name="connsiteY1" fmla="*/ 2123440 h 2156570"/>
              <a:gd name="connsiteX2" fmla="*/ 1625600 w 2550160"/>
              <a:gd name="connsiteY2" fmla="*/ 1920240 h 2156570"/>
              <a:gd name="connsiteX3" fmla="*/ 1066800 w 2550160"/>
              <a:gd name="connsiteY3" fmla="*/ 1534160 h 2156570"/>
              <a:gd name="connsiteX4" fmla="*/ 447040 w 2550160"/>
              <a:gd name="connsiteY4" fmla="*/ 863600 h 2156570"/>
              <a:gd name="connsiteX5" fmla="*/ 111760 w 2550160"/>
              <a:gd name="connsiteY5" fmla="*/ 314960 h 2156570"/>
              <a:gd name="connsiteX6" fmla="*/ 0 w 2550160"/>
              <a:gd name="connsiteY6" fmla="*/ 0 h 2156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50160" h="2156570">
                <a:moveTo>
                  <a:pt x="2550160" y="2153920"/>
                </a:moveTo>
                <a:cubicBezTo>
                  <a:pt x="2449406" y="2158153"/>
                  <a:pt x="2348653" y="2162387"/>
                  <a:pt x="2194560" y="2123440"/>
                </a:cubicBezTo>
                <a:cubicBezTo>
                  <a:pt x="2040467" y="2084493"/>
                  <a:pt x="1813560" y="2018453"/>
                  <a:pt x="1625600" y="1920240"/>
                </a:cubicBezTo>
                <a:cubicBezTo>
                  <a:pt x="1437640" y="1822027"/>
                  <a:pt x="1263227" y="1710267"/>
                  <a:pt x="1066800" y="1534160"/>
                </a:cubicBezTo>
                <a:cubicBezTo>
                  <a:pt x="870373" y="1358053"/>
                  <a:pt x="606213" y="1066800"/>
                  <a:pt x="447040" y="863600"/>
                </a:cubicBezTo>
                <a:cubicBezTo>
                  <a:pt x="287867" y="660400"/>
                  <a:pt x="186267" y="458893"/>
                  <a:pt x="111760" y="314960"/>
                </a:cubicBezTo>
                <a:cubicBezTo>
                  <a:pt x="37253" y="171027"/>
                  <a:pt x="18626" y="85513"/>
                  <a:pt x="0" y="0"/>
                </a:cubicBezTo>
              </a:path>
            </a:pathLst>
          </a:custGeom>
          <a:ln w="381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55B44E88-DF23-4B53-B75E-8C883D57650B}"/>
              </a:ext>
            </a:extLst>
          </p:cNvPr>
          <p:cNvGrpSpPr/>
          <p:nvPr/>
        </p:nvGrpSpPr>
        <p:grpSpPr>
          <a:xfrm>
            <a:off x="7212965" y="3429000"/>
            <a:ext cx="2367915" cy="2053116"/>
            <a:chOff x="7212965" y="3429000"/>
            <a:chExt cx="2367915" cy="2053116"/>
          </a:xfrm>
        </p:grpSpPr>
        <p:grpSp>
          <p:nvGrpSpPr>
            <p:cNvPr id="9" name="Agrupar 8">
              <a:extLst>
                <a:ext uri="{FF2B5EF4-FFF2-40B4-BE49-F238E27FC236}">
                  <a16:creationId xmlns:a16="http://schemas.microsoft.com/office/drawing/2014/main" id="{4CA2ED54-CF21-4563-A4D8-4B137DA10D5F}"/>
                </a:ext>
              </a:extLst>
            </p:cNvPr>
            <p:cNvGrpSpPr/>
            <p:nvPr/>
          </p:nvGrpSpPr>
          <p:grpSpPr>
            <a:xfrm>
              <a:off x="7212965" y="3429000"/>
              <a:ext cx="2367915" cy="2053116"/>
              <a:chOff x="6247765" y="3254688"/>
              <a:chExt cx="4095115" cy="3478962"/>
            </a:xfrm>
          </p:grpSpPr>
          <p:pic>
            <p:nvPicPr>
              <p:cNvPr id="15" name="Imagem 14">
                <a:extLst>
                  <a:ext uri="{FF2B5EF4-FFF2-40B4-BE49-F238E27FC236}">
                    <a16:creationId xmlns:a16="http://schemas.microsoft.com/office/drawing/2014/main" id="{95EA887E-5F36-48C6-A3D2-6FE4486F02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247765" y="3254688"/>
                <a:ext cx="4095115" cy="3164893"/>
              </a:xfrm>
              <a:prstGeom prst="rect">
                <a:avLst/>
              </a:prstGeom>
            </p:spPr>
          </p:pic>
          <p:sp>
            <p:nvSpPr>
              <p:cNvPr id="8" name="Retângulo 7">
                <a:extLst>
                  <a:ext uri="{FF2B5EF4-FFF2-40B4-BE49-F238E27FC236}">
                    <a16:creationId xmlns:a16="http://schemas.microsoft.com/office/drawing/2014/main" id="{41EA8E54-1629-4038-9AA3-B3CD52AFFB43}"/>
                  </a:ext>
                </a:extLst>
              </p:cNvPr>
              <p:cNvSpPr/>
              <p:nvPr/>
            </p:nvSpPr>
            <p:spPr>
              <a:xfrm>
                <a:off x="7498080" y="3429000"/>
                <a:ext cx="1066800" cy="726440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7" name="Retângulo 16">
                <a:extLst>
                  <a:ext uri="{FF2B5EF4-FFF2-40B4-BE49-F238E27FC236}">
                    <a16:creationId xmlns:a16="http://schemas.microsoft.com/office/drawing/2014/main" id="{5351482C-3034-4F6A-B935-8EF446E5EFBE}"/>
                  </a:ext>
                </a:extLst>
              </p:cNvPr>
              <p:cNvSpPr/>
              <p:nvPr/>
            </p:nvSpPr>
            <p:spPr>
              <a:xfrm>
                <a:off x="6339842" y="6007210"/>
                <a:ext cx="3657598" cy="726440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0" name="Retângulo 19">
                <a:extLst>
                  <a:ext uri="{FF2B5EF4-FFF2-40B4-BE49-F238E27FC236}">
                    <a16:creationId xmlns:a16="http://schemas.microsoft.com/office/drawing/2014/main" id="{C82AEDCE-0C70-44B8-87D6-D27476276943}"/>
                  </a:ext>
                </a:extLst>
              </p:cNvPr>
              <p:cNvSpPr/>
              <p:nvPr/>
            </p:nvSpPr>
            <p:spPr>
              <a:xfrm>
                <a:off x="7792720" y="5946250"/>
                <a:ext cx="1158240" cy="505350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pic>
          <p:nvPicPr>
            <p:cNvPr id="10" name="Imagem 9">
              <a:extLst>
                <a:ext uri="{FF2B5EF4-FFF2-40B4-BE49-F238E27FC236}">
                  <a16:creationId xmlns:a16="http://schemas.microsoft.com/office/drawing/2014/main" id="{7399A2E2-C1F6-47BE-9A8D-8348DC9FBC1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244361" y="4882619"/>
              <a:ext cx="94058" cy="298233"/>
            </a:xfrm>
            <a:prstGeom prst="rect">
              <a:avLst/>
            </a:prstGeom>
          </p:spPr>
        </p:pic>
      </p:grpSp>
      <p:sp>
        <p:nvSpPr>
          <p:cNvPr id="16" name="Forma Livre: Forma 15">
            <a:extLst>
              <a:ext uri="{FF2B5EF4-FFF2-40B4-BE49-F238E27FC236}">
                <a16:creationId xmlns:a16="http://schemas.microsoft.com/office/drawing/2014/main" id="{AAD768F0-0650-475A-99D2-1A931316413E}"/>
              </a:ext>
            </a:extLst>
          </p:cNvPr>
          <p:cNvSpPr/>
          <p:nvPr/>
        </p:nvSpPr>
        <p:spPr>
          <a:xfrm>
            <a:off x="7538720" y="4429760"/>
            <a:ext cx="2783840" cy="1117600"/>
          </a:xfrm>
          <a:custGeom>
            <a:avLst/>
            <a:gdLst>
              <a:gd name="connsiteX0" fmla="*/ 0 w 2783840"/>
              <a:gd name="connsiteY0" fmla="*/ 1117600 h 1117600"/>
              <a:gd name="connsiteX1" fmla="*/ 213360 w 2783840"/>
              <a:gd name="connsiteY1" fmla="*/ 883920 h 1117600"/>
              <a:gd name="connsiteX2" fmla="*/ 599440 w 2783840"/>
              <a:gd name="connsiteY2" fmla="*/ 599440 h 1117600"/>
              <a:gd name="connsiteX3" fmla="*/ 894080 w 2783840"/>
              <a:gd name="connsiteY3" fmla="*/ 467360 h 1117600"/>
              <a:gd name="connsiteX4" fmla="*/ 1422400 w 2783840"/>
              <a:gd name="connsiteY4" fmla="*/ 172720 h 1117600"/>
              <a:gd name="connsiteX5" fmla="*/ 1960880 w 2783840"/>
              <a:gd name="connsiteY5" fmla="*/ 30480 h 1117600"/>
              <a:gd name="connsiteX6" fmla="*/ 2783840 w 2783840"/>
              <a:gd name="connsiteY6" fmla="*/ 0 h 111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83840" h="1117600">
                <a:moveTo>
                  <a:pt x="0" y="1117600"/>
                </a:moveTo>
                <a:cubicBezTo>
                  <a:pt x="56726" y="1043940"/>
                  <a:pt x="113453" y="970280"/>
                  <a:pt x="213360" y="883920"/>
                </a:cubicBezTo>
                <a:cubicBezTo>
                  <a:pt x="313267" y="797560"/>
                  <a:pt x="485987" y="668867"/>
                  <a:pt x="599440" y="599440"/>
                </a:cubicBezTo>
                <a:cubicBezTo>
                  <a:pt x="712893" y="530013"/>
                  <a:pt x="756920" y="538480"/>
                  <a:pt x="894080" y="467360"/>
                </a:cubicBezTo>
                <a:cubicBezTo>
                  <a:pt x="1031240" y="396240"/>
                  <a:pt x="1244600" y="245533"/>
                  <a:pt x="1422400" y="172720"/>
                </a:cubicBezTo>
                <a:cubicBezTo>
                  <a:pt x="1600200" y="99907"/>
                  <a:pt x="1733973" y="59267"/>
                  <a:pt x="1960880" y="30480"/>
                </a:cubicBezTo>
                <a:cubicBezTo>
                  <a:pt x="2187787" y="1693"/>
                  <a:pt x="2682240" y="6773"/>
                  <a:pt x="2783840" y="0"/>
                </a:cubicBezTo>
              </a:path>
            </a:pathLst>
          </a:cu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Forma Livre: Forma 22">
            <a:extLst>
              <a:ext uri="{FF2B5EF4-FFF2-40B4-BE49-F238E27FC236}">
                <a16:creationId xmlns:a16="http://schemas.microsoft.com/office/drawing/2014/main" id="{7071D648-D70E-4A36-B605-A7FE199291F3}"/>
              </a:ext>
            </a:extLst>
          </p:cNvPr>
          <p:cNvSpPr/>
          <p:nvPr/>
        </p:nvSpPr>
        <p:spPr>
          <a:xfrm>
            <a:off x="7765356" y="3942080"/>
            <a:ext cx="2275840" cy="1503680"/>
          </a:xfrm>
          <a:custGeom>
            <a:avLst/>
            <a:gdLst>
              <a:gd name="connsiteX0" fmla="*/ 0 w 2275840"/>
              <a:gd name="connsiteY0" fmla="*/ 0 h 1503680"/>
              <a:gd name="connsiteX1" fmla="*/ 233680 w 2275840"/>
              <a:gd name="connsiteY1" fmla="*/ 609600 h 1503680"/>
              <a:gd name="connsiteX2" fmla="*/ 518160 w 2275840"/>
              <a:gd name="connsiteY2" fmla="*/ 1087120 h 1503680"/>
              <a:gd name="connsiteX3" fmla="*/ 1056640 w 2275840"/>
              <a:gd name="connsiteY3" fmla="*/ 1432560 h 1503680"/>
              <a:gd name="connsiteX4" fmla="*/ 2275840 w 2275840"/>
              <a:gd name="connsiteY4" fmla="*/ 1503680 h 1503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75840" h="1503680">
                <a:moveTo>
                  <a:pt x="0" y="0"/>
                </a:moveTo>
                <a:cubicBezTo>
                  <a:pt x="73660" y="214206"/>
                  <a:pt x="147320" y="428413"/>
                  <a:pt x="233680" y="609600"/>
                </a:cubicBezTo>
                <a:cubicBezTo>
                  <a:pt x="320040" y="790787"/>
                  <a:pt x="381000" y="949960"/>
                  <a:pt x="518160" y="1087120"/>
                </a:cubicBezTo>
                <a:cubicBezTo>
                  <a:pt x="655320" y="1224280"/>
                  <a:pt x="763693" y="1363133"/>
                  <a:pt x="1056640" y="1432560"/>
                </a:cubicBezTo>
                <a:cubicBezTo>
                  <a:pt x="1349587" y="1501987"/>
                  <a:pt x="2275840" y="1503680"/>
                  <a:pt x="2275840" y="1503680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CaixaDeTexto 23">
                <a:extLst>
                  <a:ext uri="{FF2B5EF4-FFF2-40B4-BE49-F238E27FC236}">
                    <a16:creationId xmlns:a16="http://schemas.microsoft.com/office/drawing/2014/main" id="{4F46F3D3-B0B6-4A09-82EA-794C9CEB1363}"/>
                  </a:ext>
                </a:extLst>
              </p:cNvPr>
              <p:cNvSpPr txBox="1"/>
              <p:nvPr/>
            </p:nvSpPr>
            <p:spPr>
              <a:xfrm>
                <a:off x="10255900" y="4087449"/>
                <a:ext cx="50571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pt-BR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</m:func>
                    </m:oMath>
                  </m:oMathPara>
                </a14:m>
                <a:endParaRPr lang="pt-BR" dirty="0"/>
              </a:p>
            </p:txBody>
          </p:sp>
        </mc:Choice>
        <mc:Fallback>
          <p:sp>
            <p:nvSpPr>
              <p:cNvPr id="24" name="CaixaDeTexto 23">
                <a:extLst>
                  <a:ext uri="{FF2B5EF4-FFF2-40B4-BE49-F238E27FC236}">
                    <a16:creationId xmlns:a16="http://schemas.microsoft.com/office/drawing/2014/main" id="{4F46F3D3-B0B6-4A09-82EA-794C9CEB13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55900" y="4087449"/>
                <a:ext cx="505716" cy="276999"/>
              </a:xfrm>
              <a:prstGeom prst="rect">
                <a:avLst/>
              </a:prstGeom>
              <a:blipFill>
                <a:blip r:embed="rId8"/>
                <a:stretch>
                  <a:fillRect l="-15663" t="-4444" r="-4819" b="-3555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CaixaDeTexto 24">
                <a:extLst>
                  <a:ext uri="{FF2B5EF4-FFF2-40B4-BE49-F238E27FC236}">
                    <a16:creationId xmlns:a16="http://schemas.microsoft.com/office/drawing/2014/main" id="{1DE8E649-8BE7-42C2-8DDE-07608F868050}"/>
                  </a:ext>
                </a:extLst>
              </p:cNvPr>
              <p:cNvSpPr txBox="1"/>
              <p:nvPr/>
            </p:nvSpPr>
            <p:spPr>
              <a:xfrm>
                <a:off x="10169338" y="5267761"/>
                <a:ext cx="67884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pt-BR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</m:func>
                    </m:oMath>
                  </m:oMathPara>
                </a14:m>
                <a:endParaRPr lang="pt-BR" dirty="0"/>
              </a:p>
            </p:txBody>
          </p:sp>
        </mc:Choice>
        <mc:Fallback>
          <p:sp>
            <p:nvSpPr>
              <p:cNvPr id="25" name="CaixaDeTexto 24">
                <a:extLst>
                  <a:ext uri="{FF2B5EF4-FFF2-40B4-BE49-F238E27FC236}">
                    <a16:creationId xmlns:a16="http://schemas.microsoft.com/office/drawing/2014/main" id="{1DE8E649-8BE7-42C2-8DDE-07608F8680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69338" y="5267761"/>
                <a:ext cx="678840" cy="276999"/>
              </a:xfrm>
              <a:prstGeom prst="rect">
                <a:avLst/>
              </a:prstGeom>
              <a:blipFill>
                <a:blip r:embed="rId9"/>
                <a:stretch>
                  <a:fillRect l="-11607" t="-2174" r="-3571" b="-3260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CaixaDeTexto 25">
                <a:extLst>
                  <a:ext uri="{FF2B5EF4-FFF2-40B4-BE49-F238E27FC236}">
                    <a16:creationId xmlns:a16="http://schemas.microsoft.com/office/drawing/2014/main" id="{E2FA606B-64C8-4B4C-8ECF-2759186F08A2}"/>
                  </a:ext>
                </a:extLst>
              </p:cNvPr>
              <p:cNvSpPr txBox="1"/>
              <p:nvPr/>
            </p:nvSpPr>
            <p:spPr>
              <a:xfrm>
                <a:off x="10250044" y="4734447"/>
                <a:ext cx="104336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>
          <p:sp>
            <p:nvSpPr>
              <p:cNvPr id="26" name="CaixaDeTexto 25">
                <a:extLst>
                  <a:ext uri="{FF2B5EF4-FFF2-40B4-BE49-F238E27FC236}">
                    <a16:creationId xmlns:a16="http://schemas.microsoft.com/office/drawing/2014/main" id="{E2FA606B-64C8-4B4C-8ECF-2759186F08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50044" y="4734447"/>
                <a:ext cx="1043363" cy="276999"/>
              </a:xfrm>
              <a:prstGeom prst="rect">
                <a:avLst/>
              </a:prstGeom>
              <a:blipFill>
                <a:blip r:embed="rId10"/>
                <a:stretch>
                  <a:fillRect l="-2907" t="-4444" r="-6977" b="-3555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CaixaDeTexto 26">
                <a:extLst>
                  <a:ext uri="{FF2B5EF4-FFF2-40B4-BE49-F238E27FC236}">
                    <a16:creationId xmlns:a16="http://schemas.microsoft.com/office/drawing/2014/main" id="{E6D234A9-9980-42D2-BDFC-9AE14E501418}"/>
                  </a:ext>
                </a:extLst>
              </p:cNvPr>
              <p:cNvSpPr txBox="1"/>
              <p:nvPr/>
            </p:nvSpPr>
            <p:spPr>
              <a:xfrm rot="16200000">
                <a:off x="7738392" y="5367330"/>
                <a:ext cx="193040" cy="101566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6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{</m:t>
                      </m:r>
                    </m:oMath>
                  </m:oMathPara>
                </a14:m>
                <a:endParaRPr lang="pt-BR" sz="6600" dirty="0"/>
              </a:p>
            </p:txBody>
          </p:sp>
        </mc:Choice>
        <mc:Fallback>
          <p:sp>
            <p:nvSpPr>
              <p:cNvPr id="27" name="CaixaDeTexto 26">
                <a:extLst>
                  <a:ext uri="{FF2B5EF4-FFF2-40B4-BE49-F238E27FC236}">
                    <a16:creationId xmlns:a16="http://schemas.microsoft.com/office/drawing/2014/main" id="{E6D234A9-9980-42D2-BDFC-9AE14E5014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7738392" y="5367330"/>
                <a:ext cx="193040" cy="1015663"/>
              </a:xfrm>
              <a:prstGeom prst="rect">
                <a:avLst/>
              </a:prstGeom>
              <a:blipFill>
                <a:blip r:embed="rId11"/>
                <a:stretch>
                  <a:fillRect t="-5625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Conector: Curvo 30">
            <a:extLst>
              <a:ext uri="{FF2B5EF4-FFF2-40B4-BE49-F238E27FC236}">
                <a16:creationId xmlns:a16="http://schemas.microsoft.com/office/drawing/2014/main" id="{3DB375B7-70E1-4F92-9269-3090FC4E1EC6}"/>
              </a:ext>
            </a:extLst>
          </p:cNvPr>
          <p:cNvCxnSpPr/>
          <p:nvPr/>
        </p:nvCxnSpPr>
        <p:spPr>
          <a:xfrm rot="10800000" flipV="1">
            <a:off x="2737802" y="4087448"/>
            <a:ext cx="5086638" cy="785497"/>
          </a:xfrm>
          <a:prstGeom prst="curvedConnector3">
            <a:avLst/>
          </a:prstGeom>
          <a:ln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ítulo 1">
            <a:extLst>
              <a:ext uri="{FF2B5EF4-FFF2-40B4-BE49-F238E27FC236}">
                <a16:creationId xmlns:a16="http://schemas.microsoft.com/office/drawing/2014/main" id="{AC909872-226E-4F44-9683-2F1AFA2A0053}"/>
              </a:ext>
            </a:extLst>
          </p:cNvPr>
          <p:cNvSpPr txBox="1">
            <a:spLocks/>
          </p:cNvSpPr>
          <p:nvPr/>
        </p:nvSpPr>
        <p:spPr bwMode="black">
          <a:xfrm>
            <a:off x="7170696" y="5974332"/>
            <a:ext cx="1831064" cy="4269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400" i="1" dirty="0">
                <a:solidFill>
                  <a:schemeClr val="tx1"/>
                </a:solidFill>
              </a:rPr>
              <a:t>Região de interesse</a:t>
            </a:r>
          </a:p>
        </p:txBody>
      </p:sp>
    </p:spTree>
    <p:extLst>
      <p:ext uri="{BB962C8B-B14F-4D97-AF65-F5344CB8AC3E}">
        <p14:creationId xmlns:p14="http://schemas.microsoft.com/office/powerpoint/2010/main" val="2493022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6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9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6" grpId="0" animBg="1"/>
      <p:bldP spid="23" grpId="0" animBg="1"/>
      <p:bldP spid="24" grpId="0"/>
      <p:bldP spid="25" grpId="0"/>
      <p:bldP spid="26" grpId="0"/>
      <p:bldP spid="27" grpId="0"/>
      <p:bldP spid="3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772160" y="438419"/>
            <a:ext cx="10759440" cy="1362113"/>
          </a:xfrm>
        </p:spPr>
        <p:txBody>
          <a:bodyPr/>
          <a:lstStyle/>
          <a:p>
            <a:r>
              <a:rPr lang="pt-BR" dirty="0" err="1">
                <a:solidFill>
                  <a:schemeClr val="bg2"/>
                </a:solidFill>
              </a:rPr>
              <a:t>Cost</a:t>
            </a:r>
            <a:r>
              <a:rPr lang="pt-BR" dirty="0">
                <a:solidFill>
                  <a:schemeClr val="bg2"/>
                </a:solidFill>
              </a:rPr>
              <a:t> </a:t>
            </a:r>
            <a:r>
              <a:rPr lang="pt-BR" dirty="0" err="1">
                <a:solidFill>
                  <a:schemeClr val="bg2"/>
                </a:solidFill>
              </a:rPr>
              <a:t>Function</a:t>
            </a:r>
            <a:r>
              <a:rPr lang="pt-BR" dirty="0">
                <a:solidFill>
                  <a:schemeClr val="bg2"/>
                </a:solidFill>
              </a:rPr>
              <a:t> for </a:t>
            </a:r>
            <a:r>
              <a:rPr lang="pt-BR" dirty="0" err="1">
                <a:solidFill>
                  <a:schemeClr val="bg2"/>
                </a:solidFill>
              </a:rPr>
              <a:t>Logistic</a:t>
            </a:r>
            <a:r>
              <a:rPr lang="pt-BR" dirty="0">
                <a:solidFill>
                  <a:schemeClr val="bg2"/>
                </a:solidFill>
              </a:rPr>
              <a:t> </a:t>
            </a:r>
            <a:r>
              <a:rPr lang="pt-BR" dirty="0" err="1">
                <a:solidFill>
                  <a:schemeClr val="bg2"/>
                </a:solidFill>
              </a:rPr>
              <a:t>Regression</a:t>
            </a:r>
            <a:endParaRPr lang="pt-BR" dirty="0">
              <a:solidFill>
                <a:schemeClr val="bg2"/>
              </a:solidFill>
            </a:endParaRPr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39888B82-FCD2-4CCC-B1AB-B8F78260F155}"/>
              </a:ext>
            </a:extLst>
          </p:cNvPr>
          <p:cNvGrpSpPr/>
          <p:nvPr/>
        </p:nvGrpSpPr>
        <p:grpSpPr>
          <a:xfrm>
            <a:off x="772160" y="2118696"/>
            <a:ext cx="6847840" cy="833690"/>
            <a:chOff x="772160" y="2118696"/>
            <a:chExt cx="6847840" cy="833690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8" name="CaixaDeTexto 17">
                  <a:extLst>
                    <a:ext uri="{FF2B5EF4-FFF2-40B4-BE49-F238E27FC236}">
                      <a16:creationId xmlns:a16="http://schemas.microsoft.com/office/drawing/2014/main" id="{31C526D7-65AD-4C9C-A3C0-774070A034D2}"/>
                    </a:ext>
                  </a:extLst>
                </p:cNvPr>
                <p:cNvSpPr txBox="1"/>
                <p:nvPr/>
              </p:nvSpPr>
              <p:spPr>
                <a:xfrm>
                  <a:off x="3616960" y="2118696"/>
                  <a:ext cx="4003040" cy="83369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:r>
                    <a:rPr lang="pt-BR" sz="2400" b="0" dirty="0">
                      <a:ea typeface="Cambria Math" panose="02040503050406030204" pitchFamily="18" charset="0"/>
                    </a:rPr>
                    <a:t>	</a:t>
                  </a:r>
                  <a14:m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unc>
                        <m:func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pt-BR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𝑖𝑓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</m:oMath>
                  </a14:m>
                  <a:endParaRPr lang="pt-BR" sz="2400" b="0" i="1" dirty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pt-B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pt-BR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   </m:t>
                        </m:r>
                        <m:r>
                          <a:rPr lang="pt-B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unc>
                          <m:funcPr>
                            <m:ctrlPr>
                              <a:rPr lang="pt-BR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pt-BR" sz="24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pt-BR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pt-B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1−</m:t>
                                    </m:r>
                                    <m:r>
                                      <a:rPr lang="pt-B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pt-B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pt-B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pt-B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e>
                            </m:d>
                          </m:e>
                        </m:func>
                        <m:r>
                          <a:rPr lang="pt-B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𝑖𝑓</m:t>
                        </m:r>
                        <m:r>
                          <a:rPr lang="pt-B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pt-B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pt-B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pt-BR" sz="2400" dirty="0"/>
                </a:p>
              </p:txBody>
            </p:sp>
          </mc:Choice>
          <mc:Fallback>
            <p:sp>
              <p:nvSpPr>
                <p:cNvPr id="18" name="CaixaDeTexto 17">
                  <a:extLst>
                    <a:ext uri="{FF2B5EF4-FFF2-40B4-BE49-F238E27FC236}">
                      <a16:creationId xmlns:a16="http://schemas.microsoft.com/office/drawing/2014/main" id="{31C526D7-65AD-4C9C-A3C0-774070A034D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16960" y="2118696"/>
                  <a:ext cx="4003040" cy="83369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" name="CaixaDeTexto 11">
                  <a:extLst>
                    <a:ext uri="{FF2B5EF4-FFF2-40B4-BE49-F238E27FC236}">
                      <a16:creationId xmlns:a16="http://schemas.microsoft.com/office/drawing/2014/main" id="{4DDEBA01-D4CA-4B93-AC96-AB799776F03F}"/>
                    </a:ext>
                  </a:extLst>
                </p:cNvPr>
                <p:cNvSpPr txBox="1"/>
                <p:nvPr/>
              </p:nvSpPr>
              <p:spPr>
                <a:xfrm>
                  <a:off x="772160" y="2323560"/>
                  <a:ext cx="2966720" cy="42396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pt-B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𝐶𝑜𝑠𝑡</m:t>
                        </m:r>
                        <m:d>
                          <m:dPr>
                            <m:ctrlPr>
                              <a:rPr lang="pt-BR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pt-BR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pt-BR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pt-BR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pt-BR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pt-BR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pt-BR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pt-BR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d>
                            <m:r>
                              <a:rPr lang="pt-BR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 </m:t>
                            </m:r>
                            <m:sSup>
                              <m:sSupPr>
                                <m:ctrlPr>
                                  <a:rPr lang="pt-BR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pt-BR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pt-BR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pt-BR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</m:sup>
                            </m:sSup>
                          </m:e>
                        </m:d>
                        <m:r>
                          <a:rPr lang="pt-B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pt-BR" sz="2400" dirty="0"/>
                </a:p>
              </p:txBody>
            </p:sp>
          </mc:Choice>
          <mc:Fallback>
            <p:sp>
              <p:nvSpPr>
                <p:cNvPr id="12" name="CaixaDeTexto 11">
                  <a:extLst>
                    <a:ext uri="{FF2B5EF4-FFF2-40B4-BE49-F238E27FC236}">
                      <a16:creationId xmlns:a16="http://schemas.microsoft.com/office/drawing/2014/main" id="{4DDEBA01-D4CA-4B93-AC96-AB799776F03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2160" y="2323560"/>
                  <a:ext cx="2966720" cy="42396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3798D7FE-2C7A-4659-B5ED-274E172D1E32}"/>
                  </a:ext>
                </a:extLst>
              </p:cNvPr>
              <p:cNvSpPr txBox="1"/>
              <p:nvPr/>
            </p:nvSpPr>
            <p:spPr>
              <a:xfrm>
                <a:off x="3642360" y="1987069"/>
                <a:ext cx="193040" cy="101566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6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{</m:t>
                      </m:r>
                    </m:oMath>
                  </m:oMathPara>
                </a14:m>
                <a:endParaRPr lang="pt-BR" sz="6600" dirty="0"/>
              </a:p>
            </p:txBody>
          </p:sp>
        </mc:Choice>
        <mc:Fallback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3798D7FE-2C7A-4659-B5ED-274E172D1E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2360" y="1987069"/>
                <a:ext cx="193040" cy="1015663"/>
              </a:xfrm>
              <a:prstGeom prst="rect">
                <a:avLst/>
              </a:prstGeom>
              <a:blipFill>
                <a:blip r:embed="rId5"/>
                <a:stretch>
                  <a:fillRect r="-5806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agem 3">
            <a:extLst>
              <a:ext uri="{FF2B5EF4-FFF2-40B4-BE49-F238E27FC236}">
                <a16:creationId xmlns:a16="http://schemas.microsoft.com/office/drawing/2014/main" id="{907D3D6C-1416-4459-9CDE-4D52292256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0245" y="3429000"/>
            <a:ext cx="4095115" cy="316489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9" name="CaixaDeTexto 18">
                <a:extLst>
                  <a:ext uri="{FF2B5EF4-FFF2-40B4-BE49-F238E27FC236}">
                    <a16:creationId xmlns:a16="http://schemas.microsoft.com/office/drawing/2014/main" id="{232855B6-1BCF-4A48-8A2C-CF2E1B980C3B}"/>
                  </a:ext>
                </a:extLst>
              </p:cNvPr>
              <p:cNvSpPr txBox="1"/>
              <p:nvPr/>
            </p:nvSpPr>
            <p:spPr>
              <a:xfrm>
                <a:off x="5425440" y="3504943"/>
                <a:ext cx="409511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𝐶𝑜𝑠𝑡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𝑖𝑓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=1, </m:t>
                      </m:r>
                      <m:sSub>
                        <m:sSub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>
          <p:sp>
            <p:nvSpPr>
              <p:cNvPr id="19" name="CaixaDeTexto 18">
                <a:extLst>
                  <a:ext uri="{FF2B5EF4-FFF2-40B4-BE49-F238E27FC236}">
                    <a16:creationId xmlns:a16="http://schemas.microsoft.com/office/drawing/2014/main" id="{232855B6-1BCF-4A48-8A2C-CF2E1B980C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5440" y="3504943"/>
                <a:ext cx="4095114" cy="369332"/>
              </a:xfrm>
              <a:prstGeom prst="rect">
                <a:avLst/>
              </a:prstGeom>
              <a:blipFill>
                <a:blip r:embed="rId7"/>
                <a:stretch>
                  <a:fillRect l="-2530" b="-3278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CaixaDeTexto 20">
                <a:extLst>
                  <a:ext uri="{FF2B5EF4-FFF2-40B4-BE49-F238E27FC236}">
                    <a16:creationId xmlns:a16="http://schemas.microsoft.com/office/drawing/2014/main" id="{58EC0793-24F3-4522-9149-60879007CC4A}"/>
                  </a:ext>
                </a:extLst>
              </p:cNvPr>
              <p:cNvSpPr txBox="1"/>
              <p:nvPr/>
            </p:nvSpPr>
            <p:spPr>
              <a:xfrm>
                <a:off x="5425440" y="3992623"/>
                <a:ext cx="409511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𝐵𝑢𝑡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→0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>
          <p:sp>
            <p:nvSpPr>
              <p:cNvPr id="21" name="CaixaDeTexto 20">
                <a:extLst>
                  <a:ext uri="{FF2B5EF4-FFF2-40B4-BE49-F238E27FC236}">
                    <a16:creationId xmlns:a16="http://schemas.microsoft.com/office/drawing/2014/main" id="{58EC0793-24F3-4522-9149-60879007CC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5440" y="3992623"/>
                <a:ext cx="4095114" cy="369332"/>
              </a:xfrm>
              <a:prstGeom prst="rect">
                <a:avLst/>
              </a:prstGeom>
              <a:blipFill>
                <a:blip r:embed="rId8"/>
                <a:stretch>
                  <a:fillRect l="-2530" b="-1475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CaixaDeTexto 21">
                <a:extLst>
                  <a:ext uri="{FF2B5EF4-FFF2-40B4-BE49-F238E27FC236}">
                    <a16:creationId xmlns:a16="http://schemas.microsoft.com/office/drawing/2014/main" id="{DD265656-9AEF-45A8-88FF-952D74732AEC}"/>
                  </a:ext>
                </a:extLst>
              </p:cNvPr>
              <p:cNvSpPr txBox="1"/>
              <p:nvPr/>
            </p:nvSpPr>
            <p:spPr>
              <a:xfrm>
                <a:off x="6339840" y="4449823"/>
                <a:ext cx="409511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𝐶𝑜𝑠𝑡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→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𝑖𝑛𝑓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>
          <p:sp>
            <p:nvSpPr>
              <p:cNvPr id="22" name="CaixaDeTexto 21">
                <a:extLst>
                  <a:ext uri="{FF2B5EF4-FFF2-40B4-BE49-F238E27FC236}">
                    <a16:creationId xmlns:a16="http://schemas.microsoft.com/office/drawing/2014/main" id="{DD265656-9AEF-45A8-88FF-952D74732A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9840" y="4449823"/>
                <a:ext cx="4095114" cy="369332"/>
              </a:xfrm>
              <a:prstGeom prst="rect">
                <a:avLst/>
              </a:prstGeom>
              <a:blipFill>
                <a:blip r:embed="rId9"/>
                <a:stretch>
                  <a:fillRect l="-2530" b="-3278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Forma Livre: Forma 6">
            <a:extLst>
              <a:ext uri="{FF2B5EF4-FFF2-40B4-BE49-F238E27FC236}">
                <a16:creationId xmlns:a16="http://schemas.microsoft.com/office/drawing/2014/main" id="{B84D41E0-F64A-4CCF-8635-846DA4F91935}"/>
              </a:ext>
            </a:extLst>
          </p:cNvPr>
          <p:cNvSpPr/>
          <p:nvPr/>
        </p:nvSpPr>
        <p:spPr>
          <a:xfrm>
            <a:off x="1513840" y="3850640"/>
            <a:ext cx="2550160" cy="2156570"/>
          </a:xfrm>
          <a:custGeom>
            <a:avLst/>
            <a:gdLst>
              <a:gd name="connsiteX0" fmla="*/ 2550160 w 2550160"/>
              <a:gd name="connsiteY0" fmla="*/ 2153920 h 2156570"/>
              <a:gd name="connsiteX1" fmla="*/ 2194560 w 2550160"/>
              <a:gd name="connsiteY1" fmla="*/ 2123440 h 2156570"/>
              <a:gd name="connsiteX2" fmla="*/ 1625600 w 2550160"/>
              <a:gd name="connsiteY2" fmla="*/ 1920240 h 2156570"/>
              <a:gd name="connsiteX3" fmla="*/ 1066800 w 2550160"/>
              <a:gd name="connsiteY3" fmla="*/ 1534160 h 2156570"/>
              <a:gd name="connsiteX4" fmla="*/ 447040 w 2550160"/>
              <a:gd name="connsiteY4" fmla="*/ 863600 h 2156570"/>
              <a:gd name="connsiteX5" fmla="*/ 111760 w 2550160"/>
              <a:gd name="connsiteY5" fmla="*/ 314960 h 2156570"/>
              <a:gd name="connsiteX6" fmla="*/ 0 w 2550160"/>
              <a:gd name="connsiteY6" fmla="*/ 0 h 2156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50160" h="2156570">
                <a:moveTo>
                  <a:pt x="2550160" y="2153920"/>
                </a:moveTo>
                <a:cubicBezTo>
                  <a:pt x="2449406" y="2158153"/>
                  <a:pt x="2348653" y="2162387"/>
                  <a:pt x="2194560" y="2123440"/>
                </a:cubicBezTo>
                <a:cubicBezTo>
                  <a:pt x="2040467" y="2084493"/>
                  <a:pt x="1813560" y="2018453"/>
                  <a:pt x="1625600" y="1920240"/>
                </a:cubicBezTo>
                <a:cubicBezTo>
                  <a:pt x="1437640" y="1822027"/>
                  <a:pt x="1263227" y="1710267"/>
                  <a:pt x="1066800" y="1534160"/>
                </a:cubicBezTo>
                <a:cubicBezTo>
                  <a:pt x="870373" y="1358053"/>
                  <a:pt x="606213" y="1066800"/>
                  <a:pt x="447040" y="863600"/>
                </a:cubicBezTo>
                <a:cubicBezTo>
                  <a:pt x="287867" y="660400"/>
                  <a:pt x="186267" y="458893"/>
                  <a:pt x="111760" y="314960"/>
                </a:cubicBezTo>
                <a:cubicBezTo>
                  <a:pt x="37253" y="171027"/>
                  <a:pt x="18626" y="85513"/>
                  <a:pt x="0" y="0"/>
                </a:cubicBezTo>
              </a:path>
            </a:pathLst>
          </a:custGeom>
          <a:ln w="381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88649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772160" y="438419"/>
            <a:ext cx="10759440" cy="1362113"/>
          </a:xfrm>
        </p:spPr>
        <p:txBody>
          <a:bodyPr/>
          <a:lstStyle/>
          <a:p>
            <a:r>
              <a:rPr lang="pt-BR" dirty="0" err="1">
                <a:solidFill>
                  <a:schemeClr val="bg2"/>
                </a:solidFill>
              </a:rPr>
              <a:t>Cost</a:t>
            </a:r>
            <a:r>
              <a:rPr lang="pt-BR" dirty="0">
                <a:solidFill>
                  <a:schemeClr val="bg2"/>
                </a:solidFill>
              </a:rPr>
              <a:t> </a:t>
            </a:r>
            <a:r>
              <a:rPr lang="pt-BR" dirty="0" err="1">
                <a:solidFill>
                  <a:schemeClr val="bg2"/>
                </a:solidFill>
              </a:rPr>
              <a:t>Function</a:t>
            </a:r>
            <a:r>
              <a:rPr lang="pt-BR" dirty="0">
                <a:solidFill>
                  <a:schemeClr val="bg2"/>
                </a:solidFill>
              </a:rPr>
              <a:t> for </a:t>
            </a:r>
            <a:r>
              <a:rPr lang="pt-BR" dirty="0" err="1">
                <a:solidFill>
                  <a:schemeClr val="bg2"/>
                </a:solidFill>
              </a:rPr>
              <a:t>Logistic</a:t>
            </a:r>
            <a:r>
              <a:rPr lang="pt-BR" dirty="0">
                <a:solidFill>
                  <a:schemeClr val="bg2"/>
                </a:solidFill>
              </a:rPr>
              <a:t> </a:t>
            </a:r>
            <a:r>
              <a:rPr lang="pt-BR" dirty="0" err="1">
                <a:solidFill>
                  <a:schemeClr val="bg2"/>
                </a:solidFill>
              </a:rPr>
              <a:t>Regression</a:t>
            </a:r>
            <a:endParaRPr lang="pt-BR" dirty="0">
              <a:solidFill>
                <a:schemeClr val="bg2"/>
              </a:solidFill>
            </a:endParaRPr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39888B82-FCD2-4CCC-B1AB-B8F78260F155}"/>
              </a:ext>
            </a:extLst>
          </p:cNvPr>
          <p:cNvGrpSpPr/>
          <p:nvPr/>
        </p:nvGrpSpPr>
        <p:grpSpPr>
          <a:xfrm>
            <a:off x="772160" y="2118696"/>
            <a:ext cx="6847840" cy="833690"/>
            <a:chOff x="772160" y="2118696"/>
            <a:chExt cx="6847840" cy="833690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8" name="CaixaDeTexto 17">
                  <a:extLst>
                    <a:ext uri="{FF2B5EF4-FFF2-40B4-BE49-F238E27FC236}">
                      <a16:creationId xmlns:a16="http://schemas.microsoft.com/office/drawing/2014/main" id="{31C526D7-65AD-4C9C-A3C0-774070A034D2}"/>
                    </a:ext>
                  </a:extLst>
                </p:cNvPr>
                <p:cNvSpPr txBox="1"/>
                <p:nvPr/>
              </p:nvSpPr>
              <p:spPr>
                <a:xfrm>
                  <a:off x="3616960" y="2118696"/>
                  <a:ext cx="4003040" cy="83369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:r>
                    <a:rPr lang="pt-BR" sz="2400" b="0" dirty="0">
                      <a:ea typeface="Cambria Math" panose="02040503050406030204" pitchFamily="18" charset="0"/>
                    </a:rPr>
                    <a:t>	</a:t>
                  </a:r>
                  <a14:m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unc>
                        <m:func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pt-BR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𝑖𝑓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</m:oMath>
                  </a14:m>
                  <a:endParaRPr lang="pt-BR" sz="2400" b="0" i="1" dirty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pt-B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pt-BR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   </m:t>
                        </m:r>
                        <m:r>
                          <a:rPr lang="pt-B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unc>
                          <m:funcPr>
                            <m:ctrlPr>
                              <a:rPr lang="pt-BR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pt-BR" sz="24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pt-BR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pt-B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1−</m:t>
                                    </m:r>
                                    <m:r>
                                      <a:rPr lang="pt-B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pt-B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pt-B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pt-B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e>
                            </m:d>
                          </m:e>
                        </m:func>
                        <m:r>
                          <a:rPr lang="pt-B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𝑖𝑓</m:t>
                        </m:r>
                        <m:r>
                          <a:rPr lang="pt-B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pt-B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pt-B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pt-BR" sz="2400" dirty="0"/>
                </a:p>
              </p:txBody>
            </p:sp>
          </mc:Choice>
          <mc:Fallback>
            <p:sp>
              <p:nvSpPr>
                <p:cNvPr id="18" name="CaixaDeTexto 17">
                  <a:extLst>
                    <a:ext uri="{FF2B5EF4-FFF2-40B4-BE49-F238E27FC236}">
                      <a16:creationId xmlns:a16="http://schemas.microsoft.com/office/drawing/2014/main" id="{31C526D7-65AD-4C9C-A3C0-774070A034D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16960" y="2118696"/>
                  <a:ext cx="4003040" cy="83369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" name="CaixaDeTexto 11">
                  <a:extLst>
                    <a:ext uri="{FF2B5EF4-FFF2-40B4-BE49-F238E27FC236}">
                      <a16:creationId xmlns:a16="http://schemas.microsoft.com/office/drawing/2014/main" id="{4DDEBA01-D4CA-4B93-AC96-AB799776F03F}"/>
                    </a:ext>
                  </a:extLst>
                </p:cNvPr>
                <p:cNvSpPr txBox="1"/>
                <p:nvPr/>
              </p:nvSpPr>
              <p:spPr>
                <a:xfrm>
                  <a:off x="772160" y="2323560"/>
                  <a:ext cx="2966720" cy="42396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pt-B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𝐶𝑜𝑠𝑡</m:t>
                        </m:r>
                        <m:d>
                          <m:dPr>
                            <m:ctrlPr>
                              <a:rPr lang="pt-BR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pt-BR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pt-BR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pt-BR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pt-BR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pt-BR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pt-BR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pt-BR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d>
                            <m:r>
                              <a:rPr lang="pt-BR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 </m:t>
                            </m:r>
                            <m:sSup>
                              <m:sSupPr>
                                <m:ctrlPr>
                                  <a:rPr lang="pt-BR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pt-BR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pt-BR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pt-BR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</m:sup>
                            </m:sSup>
                          </m:e>
                        </m:d>
                        <m:r>
                          <a:rPr lang="pt-B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pt-BR" sz="2400" dirty="0"/>
                </a:p>
              </p:txBody>
            </p:sp>
          </mc:Choice>
          <mc:Fallback>
            <p:sp>
              <p:nvSpPr>
                <p:cNvPr id="12" name="CaixaDeTexto 11">
                  <a:extLst>
                    <a:ext uri="{FF2B5EF4-FFF2-40B4-BE49-F238E27FC236}">
                      <a16:creationId xmlns:a16="http://schemas.microsoft.com/office/drawing/2014/main" id="{4DDEBA01-D4CA-4B93-AC96-AB799776F03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2160" y="2323560"/>
                  <a:ext cx="2966720" cy="42396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3798D7FE-2C7A-4659-B5ED-274E172D1E32}"/>
                  </a:ext>
                </a:extLst>
              </p:cNvPr>
              <p:cNvSpPr txBox="1"/>
              <p:nvPr/>
            </p:nvSpPr>
            <p:spPr>
              <a:xfrm>
                <a:off x="3642360" y="1987069"/>
                <a:ext cx="193040" cy="101566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6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{</m:t>
                      </m:r>
                    </m:oMath>
                  </m:oMathPara>
                </a14:m>
                <a:endParaRPr lang="pt-BR" sz="6600" dirty="0"/>
              </a:p>
            </p:txBody>
          </p:sp>
        </mc:Choice>
        <mc:Fallback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3798D7FE-2C7A-4659-B5ED-274E172D1E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2360" y="1987069"/>
                <a:ext cx="193040" cy="1015663"/>
              </a:xfrm>
              <a:prstGeom prst="rect">
                <a:avLst/>
              </a:prstGeom>
              <a:blipFill>
                <a:blip r:embed="rId5"/>
                <a:stretch>
                  <a:fillRect r="-5806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Imagem 2">
            <a:extLst>
              <a:ext uri="{FF2B5EF4-FFF2-40B4-BE49-F238E27FC236}">
                <a16:creationId xmlns:a16="http://schemas.microsoft.com/office/drawing/2014/main" id="{40D7AA97-D544-45D1-B0C7-C0B65A686B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2160" y="3379645"/>
            <a:ext cx="3548697" cy="3249229"/>
          </a:xfrm>
          <a:prstGeom prst="rect">
            <a:avLst/>
          </a:prstGeom>
        </p:spPr>
      </p:pic>
      <p:sp>
        <p:nvSpPr>
          <p:cNvPr id="5" name="Forma Livre: Forma 4">
            <a:extLst>
              <a:ext uri="{FF2B5EF4-FFF2-40B4-BE49-F238E27FC236}">
                <a16:creationId xmlns:a16="http://schemas.microsoft.com/office/drawing/2014/main" id="{BA3CC6C7-CE5E-4861-923B-372B2227D37B}"/>
              </a:ext>
            </a:extLst>
          </p:cNvPr>
          <p:cNvSpPr/>
          <p:nvPr/>
        </p:nvSpPr>
        <p:spPr>
          <a:xfrm>
            <a:off x="1097280" y="3952240"/>
            <a:ext cx="2794000" cy="2143760"/>
          </a:xfrm>
          <a:custGeom>
            <a:avLst/>
            <a:gdLst>
              <a:gd name="connsiteX0" fmla="*/ 0 w 2794000"/>
              <a:gd name="connsiteY0" fmla="*/ 2143760 h 2143760"/>
              <a:gd name="connsiteX1" fmla="*/ 416560 w 2794000"/>
              <a:gd name="connsiteY1" fmla="*/ 2113280 h 2143760"/>
              <a:gd name="connsiteX2" fmla="*/ 1148080 w 2794000"/>
              <a:gd name="connsiteY2" fmla="*/ 2042160 h 2143760"/>
              <a:gd name="connsiteX3" fmla="*/ 1869440 w 2794000"/>
              <a:gd name="connsiteY3" fmla="*/ 1706880 h 2143760"/>
              <a:gd name="connsiteX4" fmla="*/ 2580640 w 2794000"/>
              <a:gd name="connsiteY4" fmla="*/ 802640 h 2143760"/>
              <a:gd name="connsiteX5" fmla="*/ 2794000 w 2794000"/>
              <a:gd name="connsiteY5" fmla="*/ 0 h 2143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4000" h="2143760">
                <a:moveTo>
                  <a:pt x="0" y="2143760"/>
                </a:moveTo>
                <a:lnTo>
                  <a:pt x="416560" y="2113280"/>
                </a:lnTo>
                <a:cubicBezTo>
                  <a:pt x="607907" y="2096347"/>
                  <a:pt x="905933" y="2109893"/>
                  <a:pt x="1148080" y="2042160"/>
                </a:cubicBezTo>
                <a:cubicBezTo>
                  <a:pt x="1390227" y="1974427"/>
                  <a:pt x="1630680" y="1913467"/>
                  <a:pt x="1869440" y="1706880"/>
                </a:cubicBezTo>
                <a:cubicBezTo>
                  <a:pt x="2108200" y="1500293"/>
                  <a:pt x="2426547" y="1087120"/>
                  <a:pt x="2580640" y="802640"/>
                </a:cubicBezTo>
                <a:cubicBezTo>
                  <a:pt x="2734733" y="518160"/>
                  <a:pt x="2764366" y="259080"/>
                  <a:pt x="2794000" y="0"/>
                </a:cubicBezTo>
              </a:path>
            </a:pathLst>
          </a:custGeom>
          <a:ln w="381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43841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73000"/>
                    </a14:imgEffect>
                    <a14:imgEffect>
                      <a14:brightnessContrast bright="-54000" contrast="8000"/>
                    </a14:imgEffect>
                  </a14:imgLayer>
                </a14:imgProps>
              </a:ext>
            </a:extLst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pt-BR" dirty="0" err="1"/>
              <a:t>Gradient</a:t>
            </a:r>
            <a:r>
              <a:rPr lang="pt-BR" dirty="0"/>
              <a:t> </a:t>
            </a:r>
            <a:r>
              <a:rPr lang="pt-BR" dirty="0" err="1"/>
              <a:t>Descent</a:t>
            </a:r>
            <a:endParaRPr lang="pt-BR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pt-BR" dirty="0"/>
              <a:t>Diminuindo o custo do algoritmo</a:t>
            </a:r>
          </a:p>
        </p:txBody>
      </p:sp>
    </p:spTree>
    <p:extLst>
      <p:ext uri="{BB962C8B-B14F-4D97-AF65-F5344CB8AC3E}">
        <p14:creationId xmlns:p14="http://schemas.microsoft.com/office/powerpoint/2010/main" val="1824862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772160" y="438419"/>
            <a:ext cx="10759440" cy="1362113"/>
          </a:xfrm>
        </p:spPr>
        <p:txBody>
          <a:bodyPr/>
          <a:lstStyle/>
          <a:p>
            <a:r>
              <a:rPr lang="pt-BR" dirty="0">
                <a:solidFill>
                  <a:schemeClr val="bg2"/>
                </a:solidFill>
              </a:rPr>
              <a:t>Recapitulando...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E554CBBE-47C5-4D35-9713-EA2D65B39A85}"/>
                  </a:ext>
                </a:extLst>
              </p:cNvPr>
              <p:cNvSpPr txBox="1"/>
              <p:nvPr/>
            </p:nvSpPr>
            <p:spPr>
              <a:xfrm>
                <a:off x="843280" y="2021406"/>
                <a:ext cx="7264400" cy="10082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𝐶𝑜𝑠𝑡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pt-BR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pt-BR" sz="2400" dirty="0"/>
              </a:p>
            </p:txBody>
          </p:sp>
        </mc:Choice>
        <mc:Fallback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E554CBBE-47C5-4D35-9713-EA2D65B39A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280" y="2021406"/>
                <a:ext cx="7264400" cy="1008225"/>
              </a:xfrm>
              <a:prstGeom prst="rect">
                <a:avLst/>
              </a:prstGeom>
              <a:blipFill>
                <a:blip r:embed="rId3"/>
                <a:stretch>
                  <a:fillRect l="-41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Agrupar 3">
            <a:extLst>
              <a:ext uri="{FF2B5EF4-FFF2-40B4-BE49-F238E27FC236}">
                <a16:creationId xmlns:a16="http://schemas.microsoft.com/office/drawing/2014/main" id="{C714E06C-6A75-4AA8-A284-16AD7315C2B3}"/>
              </a:ext>
            </a:extLst>
          </p:cNvPr>
          <p:cNvGrpSpPr/>
          <p:nvPr/>
        </p:nvGrpSpPr>
        <p:grpSpPr>
          <a:xfrm>
            <a:off x="843280" y="3320538"/>
            <a:ext cx="6847840" cy="1015663"/>
            <a:chOff x="843280" y="3084369"/>
            <a:chExt cx="6847840" cy="1015663"/>
          </a:xfrm>
        </p:grpSpPr>
        <p:grpSp>
          <p:nvGrpSpPr>
            <p:cNvPr id="10" name="Agrupar 9">
              <a:extLst>
                <a:ext uri="{FF2B5EF4-FFF2-40B4-BE49-F238E27FC236}">
                  <a16:creationId xmlns:a16="http://schemas.microsoft.com/office/drawing/2014/main" id="{B3293BFF-D1EB-4308-8FE3-2D06D4372CD1}"/>
                </a:ext>
              </a:extLst>
            </p:cNvPr>
            <p:cNvGrpSpPr/>
            <p:nvPr/>
          </p:nvGrpSpPr>
          <p:grpSpPr>
            <a:xfrm>
              <a:off x="843280" y="3195656"/>
              <a:ext cx="6847840" cy="833690"/>
              <a:chOff x="772160" y="2118696"/>
              <a:chExt cx="6847840" cy="833690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1" name="CaixaDeTexto 10">
                    <a:extLst>
                      <a:ext uri="{FF2B5EF4-FFF2-40B4-BE49-F238E27FC236}">
                        <a16:creationId xmlns:a16="http://schemas.microsoft.com/office/drawing/2014/main" id="{FDC3783B-EF23-48F3-AB3F-489F3CE97DD4}"/>
                      </a:ext>
                    </a:extLst>
                  </p:cNvPr>
                  <p:cNvSpPr txBox="1"/>
                  <p:nvPr/>
                </p:nvSpPr>
                <p:spPr>
                  <a:xfrm>
                    <a:off x="3616960" y="2118696"/>
                    <a:ext cx="4003040" cy="833690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:r>
                      <a:rPr lang="pt-BR" sz="2400" b="0" dirty="0">
                        <a:ea typeface="Cambria Math" panose="02040503050406030204" pitchFamily="18" charset="0"/>
                      </a:rPr>
                      <a:t>	</a:t>
                    </a:r>
                    <a14:m>
                      <m:oMath xmlns:m="http://schemas.openxmlformats.org/officeDocument/2006/math">
                        <m:r>
                          <a:rPr lang="pt-B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unc>
                          <m:funcPr>
                            <m:ctrlPr>
                              <a:rPr lang="pt-BR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pt-BR" sz="24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pt-BR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pt-BR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pt-BR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pt-BR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pt-BR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e>
                            </m:d>
                          </m:e>
                        </m:func>
                        <m:r>
                          <a:rPr lang="pt-B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𝑖𝑓</m:t>
                        </m:r>
                        <m:r>
                          <a:rPr lang="pt-B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pt-B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pt-B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oMath>
                    </a14:m>
                    <a:endParaRPr lang="pt-BR" sz="2400" b="0" i="1" dirty="0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pt-BR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    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pt-B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pt-BR" sz="24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pt-BR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1−</m:t>
                                      </m:r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pt-BR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d>
                            </m:e>
                          </m:func>
                          <m:r>
                            <a:rPr lang="pt-B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𝑖𝑓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=0</m:t>
                          </m:r>
                        </m:oMath>
                      </m:oMathPara>
                    </a14:m>
                    <a:endParaRPr lang="pt-BR" sz="2400" dirty="0"/>
                  </a:p>
                </p:txBody>
              </p:sp>
            </mc:Choice>
            <mc:Fallback>
              <p:sp>
                <p:nvSpPr>
                  <p:cNvPr id="11" name="CaixaDeTexto 10">
                    <a:extLst>
                      <a:ext uri="{FF2B5EF4-FFF2-40B4-BE49-F238E27FC236}">
                        <a16:creationId xmlns:a16="http://schemas.microsoft.com/office/drawing/2014/main" id="{FDC3783B-EF23-48F3-AB3F-489F3CE97DD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616960" y="2118696"/>
                    <a:ext cx="4003040" cy="833690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pt-B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5" name="CaixaDeTexto 14">
                    <a:extLst>
                      <a:ext uri="{FF2B5EF4-FFF2-40B4-BE49-F238E27FC236}">
                        <a16:creationId xmlns:a16="http://schemas.microsoft.com/office/drawing/2014/main" id="{D9A40480-FF5B-4722-B1DE-F52EF0ECB113}"/>
                      </a:ext>
                    </a:extLst>
                  </p:cNvPr>
                  <p:cNvSpPr txBox="1"/>
                  <p:nvPr/>
                </p:nvSpPr>
                <p:spPr>
                  <a:xfrm>
                    <a:off x="772160" y="2323560"/>
                    <a:ext cx="2966720" cy="423962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𝐶𝑜𝑠𝑡</m:t>
                          </m:r>
                          <m:d>
                            <m:d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pt-BR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pt-BR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pt-BR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d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</m:t>
                              </m:r>
                              <m:sSup>
                                <m:sSup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pt-BR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</m:oMath>
                      </m:oMathPara>
                    </a14:m>
                    <a:endParaRPr lang="pt-BR" sz="2400" dirty="0"/>
                  </a:p>
                </p:txBody>
              </p:sp>
            </mc:Choice>
            <mc:Fallback>
              <p:sp>
                <p:nvSpPr>
                  <p:cNvPr id="15" name="CaixaDeTexto 14">
                    <a:extLst>
                      <a:ext uri="{FF2B5EF4-FFF2-40B4-BE49-F238E27FC236}">
                        <a16:creationId xmlns:a16="http://schemas.microsoft.com/office/drawing/2014/main" id="{D9A40480-FF5B-4722-B1DE-F52EF0ECB11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2160" y="2323560"/>
                    <a:ext cx="2966720" cy="42396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pt-BR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6" name="CaixaDeTexto 15">
                  <a:extLst>
                    <a:ext uri="{FF2B5EF4-FFF2-40B4-BE49-F238E27FC236}">
                      <a16:creationId xmlns:a16="http://schemas.microsoft.com/office/drawing/2014/main" id="{BE9BDD83-C936-415D-A50F-3F5B3D8604C0}"/>
                    </a:ext>
                  </a:extLst>
                </p:cNvPr>
                <p:cNvSpPr txBox="1"/>
                <p:nvPr/>
              </p:nvSpPr>
              <p:spPr>
                <a:xfrm>
                  <a:off x="3688080" y="3084369"/>
                  <a:ext cx="193040" cy="101566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pt-BR" sz="6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{</m:t>
                        </m:r>
                      </m:oMath>
                    </m:oMathPara>
                  </a14:m>
                  <a:endParaRPr lang="pt-BR" sz="6600" dirty="0"/>
                </a:p>
              </p:txBody>
            </p:sp>
          </mc:Choice>
          <mc:Fallback>
            <p:sp>
              <p:nvSpPr>
                <p:cNvPr id="16" name="CaixaDeTexto 15">
                  <a:extLst>
                    <a:ext uri="{FF2B5EF4-FFF2-40B4-BE49-F238E27FC236}">
                      <a16:creationId xmlns:a16="http://schemas.microsoft.com/office/drawing/2014/main" id="{BE9BDD83-C936-415D-A50F-3F5B3D8604C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88080" y="3084369"/>
                  <a:ext cx="193040" cy="1015663"/>
                </a:xfrm>
                <a:prstGeom prst="rect">
                  <a:avLst/>
                </a:prstGeom>
                <a:blipFill>
                  <a:blip r:embed="rId6"/>
                  <a:stretch>
                    <a:fillRect r="-56250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Retângulo 16">
                <a:extLst>
                  <a:ext uri="{FF2B5EF4-FFF2-40B4-BE49-F238E27FC236}">
                    <a16:creationId xmlns:a16="http://schemas.microsoft.com/office/drawing/2014/main" id="{39508872-71B8-4795-BE0D-997776CE9847}"/>
                  </a:ext>
                </a:extLst>
              </p:cNvPr>
              <p:cNvSpPr/>
              <p:nvPr/>
            </p:nvSpPr>
            <p:spPr>
              <a:xfrm>
                <a:off x="9255760" y="6234915"/>
                <a:ext cx="266252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𝑁𝑜𝑡𝑒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𝑜𝑟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1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𝑎𝑙𝑤𝑎𝑦𝑠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>
          <p:sp>
            <p:nvSpPr>
              <p:cNvPr id="17" name="Retângulo 16">
                <a:extLst>
                  <a:ext uri="{FF2B5EF4-FFF2-40B4-BE49-F238E27FC236}">
                    <a16:creationId xmlns:a16="http://schemas.microsoft.com/office/drawing/2014/main" id="{39508872-71B8-4795-BE0D-997776CE98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5760" y="6234915"/>
                <a:ext cx="2662524" cy="369332"/>
              </a:xfrm>
              <a:prstGeom prst="rect">
                <a:avLst/>
              </a:prstGeom>
              <a:blipFill>
                <a:blip r:embed="rId7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6336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772160" y="438419"/>
            <a:ext cx="10759440" cy="1362113"/>
          </a:xfrm>
        </p:spPr>
        <p:txBody>
          <a:bodyPr/>
          <a:lstStyle/>
          <a:p>
            <a:r>
              <a:rPr lang="pt-BR" dirty="0">
                <a:solidFill>
                  <a:schemeClr val="bg2"/>
                </a:solidFill>
              </a:rPr>
              <a:t>Comprimindo a Função Custo em uma única expressão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D9A40480-FF5B-4722-B1DE-F52EF0ECB113}"/>
                  </a:ext>
                </a:extLst>
              </p:cNvPr>
              <p:cNvSpPr txBox="1"/>
              <p:nvPr/>
            </p:nvSpPr>
            <p:spPr>
              <a:xfrm>
                <a:off x="843280" y="3636689"/>
                <a:ext cx="9215120" cy="4239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𝐶𝑜𝑠𝑡</m:t>
                      </m:r>
                      <m:d>
                        <m:d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pt-BR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</m:e>
                      </m:d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𝑦𝑙𝑜𝑔</m:t>
                      </m:r>
                      <m:d>
                        <m:d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func>
                        <m:func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𝑙𝑜𝑔</m:t>
                          </m:r>
                        </m:fName>
                        <m:e>
                          <m:d>
                            <m:d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pt-BR" sz="2400" dirty="0"/>
              </a:p>
            </p:txBody>
          </p:sp>
        </mc:Choice>
        <mc:Fallback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D9A40480-FF5B-4722-B1DE-F52EF0ECB1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280" y="3636689"/>
                <a:ext cx="9215120" cy="42396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tângulo 5">
                <a:extLst>
                  <a:ext uri="{FF2B5EF4-FFF2-40B4-BE49-F238E27FC236}">
                    <a16:creationId xmlns:a16="http://schemas.microsoft.com/office/drawing/2014/main" id="{A39075FA-D3BD-434B-A096-5CF081E85FD5}"/>
                  </a:ext>
                </a:extLst>
              </p:cNvPr>
              <p:cNvSpPr/>
              <p:nvPr/>
            </p:nvSpPr>
            <p:spPr>
              <a:xfrm>
                <a:off x="9255760" y="6234915"/>
                <a:ext cx="266252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𝑁𝑜𝑡𝑒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𝑜𝑟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1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𝑎𝑙𝑤𝑎𝑦𝑠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>
          <p:sp>
            <p:nvSpPr>
              <p:cNvPr id="6" name="Retângulo 5">
                <a:extLst>
                  <a:ext uri="{FF2B5EF4-FFF2-40B4-BE49-F238E27FC236}">
                    <a16:creationId xmlns:a16="http://schemas.microsoft.com/office/drawing/2014/main" id="{A39075FA-D3BD-434B-A096-5CF081E85F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5760" y="6234915"/>
                <a:ext cx="2662524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CaixaDeTexto 11">
                <a:extLst>
                  <a:ext uri="{FF2B5EF4-FFF2-40B4-BE49-F238E27FC236}">
                    <a16:creationId xmlns:a16="http://schemas.microsoft.com/office/drawing/2014/main" id="{0DBB51B6-E99E-4FAC-97ED-1572B8427666}"/>
                  </a:ext>
                </a:extLst>
              </p:cNvPr>
              <p:cNvSpPr txBox="1"/>
              <p:nvPr/>
            </p:nvSpPr>
            <p:spPr>
              <a:xfrm>
                <a:off x="772160" y="4681785"/>
                <a:ext cx="6289040" cy="4239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𝑖𝑓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=1: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𝐶𝑜𝑠𝑡</m:t>
                      </m:r>
                      <m:d>
                        <m:d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pt-BR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</m:e>
                      </m:d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𝑙𝑜𝑔</m:t>
                      </m:r>
                      <m:d>
                        <m:d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pt-BR" sz="2400" dirty="0"/>
              </a:p>
            </p:txBody>
          </p:sp>
        </mc:Choice>
        <mc:Fallback>
          <p:sp>
            <p:nvSpPr>
              <p:cNvPr id="12" name="CaixaDeTexto 11">
                <a:extLst>
                  <a:ext uri="{FF2B5EF4-FFF2-40B4-BE49-F238E27FC236}">
                    <a16:creationId xmlns:a16="http://schemas.microsoft.com/office/drawing/2014/main" id="{0DBB51B6-E99E-4FAC-97ED-1572B84276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160" y="4681785"/>
                <a:ext cx="6289040" cy="42396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DC7B315F-6BBC-42EA-8559-F2ECC7702032}"/>
                  </a:ext>
                </a:extLst>
              </p:cNvPr>
              <p:cNvSpPr txBox="1"/>
              <p:nvPr/>
            </p:nvSpPr>
            <p:spPr>
              <a:xfrm>
                <a:off x="772160" y="5274941"/>
                <a:ext cx="6969760" cy="4239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𝑖𝑓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=0: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𝐶𝑜𝑠𝑡</m:t>
                      </m:r>
                      <m:d>
                        <m:d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pt-BR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</m:e>
                      </m:d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=−1</m:t>
                      </m:r>
                      <m:r>
                        <m:rPr>
                          <m:sty m:val="p"/>
                        </m:rPr>
                        <a:rPr lang="pt-BR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log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⁡(1−</m:t>
                      </m:r>
                      <m:sSub>
                        <m:sSub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DC7B315F-6BBC-42EA-8559-F2ECC77020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160" y="5274941"/>
                <a:ext cx="6969760" cy="42396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Agrupar 16">
            <a:extLst>
              <a:ext uri="{FF2B5EF4-FFF2-40B4-BE49-F238E27FC236}">
                <a16:creationId xmlns:a16="http://schemas.microsoft.com/office/drawing/2014/main" id="{18690E59-BCF0-4E9A-B7B3-8D91BBC8A05D}"/>
              </a:ext>
            </a:extLst>
          </p:cNvPr>
          <p:cNvGrpSpPr/>
          <p:nvPr/>
        </p:nvGrpSpPr>
        <p:grpSpPr>
          <a:xfrm>
            <a:off x="843280" y="2105515"/>
            <a:ext cx="6847840" cy="1015663"/>
            <a:chOff x="843280" y="3084369"/>
            <a:chExt cx="6847840" cy="1015663"/>
          </a:xfrm>
        </p:grpSpPr>
        <p:grpSp>
          <p:nvGrpSpPr>
            <p:cNvPr id="18" name="Agrupar 17">
              <a:extLst>
                <a:ext uri="{FF2B5EF4-FFF2-40B4-BE49-F238E27FC236}">
                  <a16:creationId xmlns:a16="http://schemas.microsoft.com/office/drawing/2014/main" id="{6FB256E9-DD18-422E-98B6-50062C3D1488}"/>
                </a:ext>
              </a:extLst>
            </p:cNvPr>
            <p:cNvGrpSpPr/>
            <p:nvPr/>
          </p:nvGrpSpPr>
          <p:grpSpPr>
            <a:xfrm>
              <a:off x="843280" y="3195656"/>
              <a:ext cx="6847840" cy="833690"/>
              <a:chOff x="772160" y="2118696"/>
              <a:chExt cx="6847840" cy="833690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0" name="CaixaDeTexto 19">
                    <a:extLst>
                      <a:ext uri="{FF2B5EF4-FFF2-40B4-BE49-F238E27FC236}">
                        <a16:creationId xmlns:a16="http://schemas.microsoft.com/office/drawing/2014/main" id="{ECFA5387-4204-4197-ABE2-4E793442FC98}"/>
                      </a:ext>
                    </a:extLst>
                  </p:cNvPr>
                  <p:cNvSpPr txBox="1"/>
                  <p:nvPr/>
                </p:nvSpPr>
                <p:spPr>
                  <a:xfrm>
                    <a:off x="3616960" y="2118696"/>
                    <a:ext cx="4003040" cy="833690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:r>
                      <a:rPr lang="pt-BR" sz="2400" b="0" dirty="0">
                        <a:ea typeface="Cambria Math" panose="02040503050406030204" pitchFamily="18" charset="0"/>
                      </a:rPr>
                      <a:t>	</a:t>
                    </a:r>
                    <a14:m>
                      <m:oMath xmlns:m="http://schemas.openxmlformats.org/officeDocument/2006/math">
                        <m:r>
                          <a:rPr lang="pt-B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unc>
                          <m:funcPr>
                            <m:ctrlPr>
                              <a:rPr lang="pt-BR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pt-BR" sz="24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pt-BR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pt-BR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pt-BR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pt-BR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pt-BR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e>
                            </m:d>
                          </m:e>
                        </m:func>
                        <m:r>
                          <a:rPr lang="pt-B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𝑖𝑓</m:t>
                        </m:r>
                        <m:r>
                          <a:rPr lang="pt-B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pt-B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pt-B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oMath>
                    </a14:m>
                    <a:endParaRPr lang="pt-BR" sz="2400" b="0" i="1" dirty="0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pt-BR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    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pt-B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pt-BR" sz="24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pt-BR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1−</m:t>
                                      </m:r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pt-BR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d>
                            </m:e>
                          </m:func>
                          <m:r>
                            <a:rPr lang="pt-B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𝑖𝑓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=0</m:t>
                          </m:r>
                        </m:oMath>
                      </m:oMathPara>
                    </a14:m>
                    <a:endParaRPr lang="pt-BR" sz="2400" dirty="0"/>
                  </a:p>
                </p:txBody>
              </p:sp>
            </mc:Choice>
            <mc:Fallback>
              <p:sp>
                <p:nvSpPr>
                  <p:cNvPr id="20" name="CaixaDeTexto 19">
                    <a:extLst>
                      <a:ext uri="{FF2B5EF4-FFF2-40B4-BE49-F238E27FC236}">
                        <a16:creationId xmlns:a16="http://schemas.microsoft.com/office/drawing/2014/main" id="{ECFA5387-4204-4197-ABE2-4E793442FC9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616960" y="2118696"/>
                    <a:ext cx="4003040" cy="833690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pt-B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1" name="CaixaDeTexto 20">
                    <a:extLst>
                      <a:ext uri="{FF2B5EF4-FFF2-40B4-BE49-F238E27FC236}">
                        <a16:creationId xmlns:a16="http://schemas.microsoft.com/office/drawing/2014/main" id="{0FD47A69-4825-4645-B2AE-C5D4125FD205}"/>
                      </a:ext>
                    </a:extLst>
                  </p:cNvPr>
                  <p:cNvSpPr txBox="1"/>
                  <p:nvPr/>
                </p:nvSpPr>
                <p:spPr>
                  <a:xfrm>
                    <a:off x="772160" y="2323560"/>
                    <a:ext cx="2966720" cy="423962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𝐶𝑜𝑠𝑡</m:t>
                          </m:r>
                          <m:d>
                            <m:d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pt-BR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pt-BR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pt-BR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d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</m:t>
                              </m:r>
                              <m:sSup>
                                <m:sSup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pt-BR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</m:oMath>
                      </m:oMathPara>
                    </a14:m>
                    <a:endParaRPr lang="pt-BR" sz="2400" dirty="0"/>
                  </a:p>
                </p:txBody>
              </p:sp>
            </mc:Choice>
            <mc:Fallback>
              <p:sp>
                <p:nvSpPr>
                  <p:cNvPr id="21" name="CaixaDeTexto 20">
                    <a:extLst>
                      <a:ext uri="{FF2B5EF4-FFF2-40B4-BE49-F238E27FC236}">
                        <a16:creationId xmlns:a16="http://schemas.microsoft.com/office/drawing/2014/main" id="{0FD47A69-4825-4645-B2AE-C5D4125FD20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2160" y="2323560"/>
                    <a:ext cx="2966720" cy="42396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pt-BR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9" name="CaixaDeTexto 18">
                  <a:extLst>
                    <a:ext uri="{FF2B5EF4-FFF2-40B4-BE49-F238E27FC236}">
                      <a16:creationId xmlns:a16="http://schemas.microsoft.com/office/drawing/2014/main" id="{2E3B3F82-D53D-43C6-AC22-4005FBE42366}"/>
                    </a:ext>
                  </a:extLst>
                </p:cNvPr>
                <p:cNvSpPr txBox="1"/>
                <p:nvPr/>
              </p:nvSpPr>
              <p:spPr>
                <a:xfrm>
                  <a:off x="3688080" y="3084369"/>
                  <a:ext cx="193040" cy="101566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pt-BR" sz="6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{</m:t>
                        </m:r>
                      </m:oMath>
                    </m:oMathPara>
                  </a14:m>
                  <a:endParaRPr lang="pt-BR" sz="6600" dirty="0"/>
                </a:p>
              </p:txBody>
            </p:sp>
          </mc:Choice>
          <mc:Fallback>
            <p:sp>
              <p:nvSpPr>
                <p:cNvPr id="19" name="CaixaDeTexto 18">
                  <a:extLst>
                    <a:ext uri="{FF2B5EF4-FFF2-40B4-BE49-F238E27FC236}">
                      <a16:creationId xmlns:a16="http://schemas.microsoft.com/office/drawing/2014/main" id="{2E3B3F82-D53D-43C6-AC22-4005FBE4236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88080" y="3084369"/>
                  <a:ext cx="193040" cy="1015663"/>
                </a:xfrm>
                <a:prstGeom prst="rect">
                  <a:avLst/>
                </a:prstGeom>
                <a:blipFill>
                  <a:blip r:embed="rId9"/>
                  <a:stretch>
                    <a:fillRect r="-56250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" name="Retângulo 1">
            <a:extLst>
              <a:ext uri="{FF2B5EF4-FFF2-40B4-BE49-F238E27FC236}">
                <a16:creationId xmlns:a16="http://schemas.microsoft.com/office/drawing/2014/main" id="{EF9ABAAC-F0C9-4D4A-96D4-398AC0B40D0E}"/>
              </a:ext>
            </a:extLst>
          </p:cNvPr>
          <p:cNvSpPr/>
          <p:nvPr/>
        </p:nvSpPr>
        <p:spPr>
          <a:xfrm>
            <a:off x="518160" y="4592320"/>
            <a:ext cx="6969760" cy="1304488"/>
          </a:xfrm>
          <a:prstGeom prst="rect">
            <a:avLst/>
          </a:prstGeom>
          <a:noFill/>
          <a:ln w="2857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5" name="Conector: Angulado 4">
            <a:extLst>
              <a:ext uri="{FF2B5EF4-FFF2-40B4-BE49-F238E27FC236}">
                <a16:creationId xmlns:a16="http://schemas.microsoft.com/office/drawing/2014/main" id="{EDB6BED0-CBB6-4311-AB2A-4E22A3BCB6BD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478103" y="3328505"/>
            <a:ext cx="2222834" cy="203199"/>
          </a:xfrm>
          <a:prstGeom prst="bentConnector4">
            <a:avLst>
              <a:gd name="adj1" fmla="val -16053"/>
              <a:gd name="adj2" fmla="val 104750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: Angulado 30">
            <a:extLst>
              <a:ext uri="{FF2B5EF4-FFF2-40B4-BE49-F238E27FC236}">
                <a16:creationId xmlns:a16="http://schemas.microsoft.com/office/drawing/2014/main" id="{5A992B71-7E79-4F67-840D-820C6403C231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147903" y="4197185"/>
            <a:ext cx="2883235" cy="203200"/>
          </a:xfrm>
          <a:prstGeom prst="bentConnector4">
            <a:avLst>
              <a:gd name="adj1" fmla="val 8942"/>
              <a:gd name="adj2" fmla="val 12825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7792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000"/>
                            </p:stCondLst>
                            <p:childTnLst>
                              <p:par>
                                <p:cTn id="2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500"/>
                            </p:stCondLst>
                            <p:childTnLst>
                              <p:par>
                                <p:cTn id="3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1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2" grpId="0"/>
      <p:bldP spid="14" grpId="0"/>
      <p:bldP spid="2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772160" y="438419"/>
            <a:ext cx="10759440" cy="1362113"/>
          </a:xfrm>
        </p:spPr>
        <p:txBody>
          <a:bodyPr/>
          <a:lstStyle/>
          <a:p>
            <a:r>
              <a:rPr lang="pt-BR" dirty="0">
                <a:solidFill>
                  <a:schemeClr val="bg2"/>
                </a:solidFill>
              </a:rPr>
              <a:t>Função Custo Definitiva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CaixaDeTexto 15">
                <a:extLst>
                  <a:ext uri="{FF2B5EF4-FFF2-40B4-BE49-F238E27FC236}">
                    <a16:creationId xmlns:a16="http://schemas.microsoft.com/office/drawing/2014/main" id="{01E13FC9-AFFD-42C6-B6FB-4191A0F1AF2C}"/>
                  </a:ext>
                </a:extLst>
              </p:cNvPr>
              <p:cNvSpPr txBox="1"/>
              <p:nvPr/>
            </p:nvSpPr>
            <p:spPr>
              <a:xfrm>
                <a:off x="843280" y="2021406"/>
                <a:ext cx="7264400" cy="10082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𝐶𝑜𝑠𝑡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pt-BR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pt-BR" sz="2400" dirty="0"/>
              </a:p>
            </p:txBody>
          </p:sp>
        </mc:Choice>
        <mc:Fallback>
          <p:sp>
            <p:nvSpPr>
              <p:cNvPr id="16" name="CaixaDeTexto 15">
                <a:extLst>
                  <a:ext uri="{FF2B5EF4-FFF2-40B4-BE49-F238E27FC236}">
                    <a16:creationId xmlns:a16="http://schemas.microsoft.com/office/drawing/2014/main" id="{01E13FC9-AFFD-42C6-B6FB-4191A0F1AF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280" y="2021406"/>
                <a:ext cx="7264400" cy="1008225"/>
              </a:xfrm>
              <a:prstGeom prst="rect">
                <a:avLst/>
              </a:prstGeom>
              <a:blipFill>
                <a:blip r:embed="rId3"/>
                <a:stretch>
                  <a:fillRect l="-41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CaixaDeTexto 21">
                <a:extLst>
                  <a:ext uri="{FF2B5EF4-FFF2-40B4-BE49-F238E27FC236}">
                    <a16:creationId xmlns:a16="http://schemas.microsoft.com/office/drawing/2014/main" id="{1E3C2B99-6585-4EB7-8666-D3A5C789BA7A}"/>
                  </a:ext>
                </a:extLst>
              </p:cNvPr>
              <p:cNvSpPr txBox="1"/>
              <p:nvPr/>
            </p:nvSpPr>
            <p:spPr>
              <a:xfrm>
                <a:off x="772160" y="3429000"/>
                <a:ext cx="9743440" cy="10082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nary>
                        <m:naryPr>
                          <m:chr m:val="∑"/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func>
                            <m:func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pt-BR" sz="24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pt-BR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pt-BR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pt-BR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d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1−</m:t>
                                  </m:r>
                                  <m:sSup>
                                    <m:sSupPr>
                                      <m:ctrlPr>
                                        <a:rPr lang="pt-BR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pt-BR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pt-BR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d>
                              <m:func>
                                <m:func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pt-BR" sz="24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(1−</m:t>
                                  </m:r>
                                  <m:sSub>
                                    <m:sSubPr>
                                      <m:ctrlPr>
                                        <a:rPr lang="pt-BR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pt-BR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pt-BR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pt-BR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pt-BR" sz="24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pt-BR" sz="24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</m:e>
                                  </m:d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)] </m:t>
                                  </m:r>
                                </m:e>
                              </m:func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pt-BR" sz="2400" dirty="0"/>
              </a:p>
            </p:txBody>
          </p:sp>
        </mc:Choice>
        <mc:Fallback>
          <p:sp>
            <p:nvSpPr>
              <p:cNvPr id="22" name="CaixaDeTexto 21">
                <a:extLst>
                  <a:ext uri="{FF2B5EF4-FFF2-40B4-BE49-F238E27FC236}">
                    <a16:creationId xmlns:a16="http://schemas.microsoft.com/office/drawing/2014/main" id="{1E3C2B99-6585-4EB7-8666-D3A5C789BA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160" y="3429000"/>
                <a:ext cx="9743440" cy="1008225"/>
              </a:xfrm>
              <a:prstGeom prst="rect">
                <a:avLst/>
              </a:prstGeom>
              <a:blipFill>
                <a:blip r:embed="rId4"/>
                <a:stretch>
                  <a:fillRect l="-31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ítulo 1">
            <a:extLst>
              <a:ext uri="{FF2B5EF4-FFF2-40B4-BE49-F238E27FC236}">
                <a16:creationId xmlns:a16="http://schemas.microsoft.com/office/drawing/2014/main" id="{4D76513C-2FD5-4630-8116-70E88DAF36A9}"/>
              </a:ext>
            </a:extLst>
          </p:cNvPr>
          <p:cNvSpPr txBox="1">
            <a:spLocks/>
          </p:cNvSpPr>
          <p:nvPr/>
        </p:nvSpPr>
        <p:spPr bwMode="black">
          <a:xfrm>
            <a:off x="4240996" y="4658099"/>
            <a:ext cx="6882765" cy="8942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400" dirty="0">
                <a:solidFill>
                  <a:schemeClr val="tx1"/>
                </a:solidFill>
              </a:rPr>
              <a:t>Função Custo -&gt; Convexa</a:t>
            </a:r>
          </a:p>
          <a:p>
            <a:r>
              <a:rPr lang="pt-BR" sz="1600" i="1" dirty="0">
                <a:solidFill>
                  <a:schemeClr val="tx1"/>
                </a:solidFill>
              </a:rPr>
              <a:t>Com ela será possível encontrar os melhores parâmetros </a:t>
            </a:r>
            <a:r>
              <a:rPr lang="pt-BR" sz="1600" i="1" dirty="0" err="1">
                <a:solidFill>
                  <a:schemeClr val="tx1"/>
                </a:solidFill>
              </a:rPr>
              <a:t>theta</a:t>
            </a:r>
            <a:r>
              <a:rPr lang="pt-BR" sz="1600" i="1" dirty="0">
                <a:solidFill>
                  <a:schemeClr val="tx1"/>
                </a:solidFill>
              </a:rPr>
              <a:t> para o modelo</a:t>
            </a:r>
          </a:p>
        </p:txBody>
      </p:sp>
    </p:spTree>
    <p:extLst>
      <p:ext uri="{BB962C8B-B14F-4D97-AF65-F5344CB8AC3E}">
        <p14:creationId xmlns:p14="http://schemas.microsoft.com/office/powerpoint/2010/main" val="3379905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772160" y="438419"/>
            <a:ext cx="10759440" cy="1362113"/>
          </a:xfrm>
        </p:spPr>
        <p:txBody>
          <a:bodyPr/>
          <a:lstStyle/>
          <a:p>
            <a:r>
              <a:rPr lang="pt-BR" dirty="0">
                <a:solidFill>
                  <a:schemeClr val="bg2"/>
                </a:solidFill>
              </a:rPr>
              <a:t>Função Custo Definitiva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CaixaDeTexto 21">
                <a:extLst>
                  <a:ext uri="{FF2B5EF4-FFF2-40B4-BE49-F238E27FC236}">
                    <a16:creationId xmlns:a16="http://schemas.microsoft.com/office/drawing/2014/main" id="{1E3C2B99-6585-4EB7-8666-D3A5C789BA7A}"/>
                  </a:ext>
                </a:extLst>
              </p:cNvPr>
              <p:cNvSpPr txBox="1"/>
              <p:nvPr/>
            </p:nvSpPr>
            <p:spPr>
              <a:xfrm>
                <a:off x="4693920" y="3919871"/>
                <a:ext cx="1635760" cy="48077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pt-BR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pt-BR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lim>
                      </m:limLow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>
          <p:sp>
            <p:nvSpPr>
              <p:cNvPr id="22" name="CaixaDeTexto 21">
                <a:extLst>
                  <a:ext uri="{FF2B5EF4-FFF2-40B4-BE49-F238E27FC236}">
                    <a16:creationId xmlns:a16="http://schemas.microsoft.com/office/drawing/2014/main" id="{1E3C2B99-6585-4EB7-8666-D3A5C789BA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3920" y="3919871"/>
                <a:ext cx="1635760" cy="480773"/>
              </a:xfrm>
              <a:prstGeom prst="rect">
                <a:avLst/>
              </a:prstGeom>
              <a:blipFill>
                <a:blip r:embed="rId3"/>
                <a:stretch>
                  <a:fillRect l="-6343" b="-1645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ítulo 1">
            <a:extLst>
              <a:ext uri="{FF2B5EF4-FFF2-40B4-BE49-F238E27FC236}">
                <a16:creationId xmlns:a16="http://schemas.microsoft.com/office/drawing/2014/main" id="{4D76513C-2FD5-4630-8116-70E88DAF36A9}"/>
              </a:ext>
            </a:extLst>
          </p:cNvPr>
          <p:cNvSpPr txBox="1">
            <a:spLocks/>
          </p:cNvSpPr>
          <p:nvPr/>
        </p:nvSpPr>
        <p:spPr bwMode="black">
          <a:xfrm>
            <a:off x="3566160" y="2756934"/>
            <a:ext cx="6882765" cy="8942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400" dirty="0">
                <a:solidFill>
                  <a:schemeClr val="tx1"/>
                </a:solidFill>
              </a:rPr>
              <a:t>Para encontrar os melhores parâmetros</a:t>
            </a:r>
          </a:p>
          <a:p>
            <a:r>
              <a:rPr lang="pt-BR" sz="1600" i="1" dirty="0">
                <a:solidFill>
                  <a:schemeClr val="tx1"/>
                </a:solidFill>
              </a:rPr>
              <a:t>Temos que minimizar Função Custo</a:t>
            </a:r>
          </a:p>
        </p:txBody>
      </p:sp>
    </p:spTree>
    <p:extLst>
      <p:ext uri="{BB962C8B-B14F-4D97-AF65-F5344CB8AC3E}">
        <p14:creationId xmlns:p14="http://schemas.microsoft.com/office/powerpoint/2010/main" val="2584792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ítulo 1">
            <a:extLst>
              <a:ext uri="{FF2B5EF4-FFF2-40B4-BE49-F238E27FC236}">
                <a16:creationId xmlns:a16="http://schemas.microsoft.com/office/drawing/2014/main" id="{8D808883-6C49-4043-A514-D0FF85147CB3}"/>
              </a:ext>
            </a:extLst>
          </p:cNvPr>
          <p:cNvSpPr txBox="1">
            <a:spLocks/>
          </p:cNvSpPr>
          <p:nvPr/>
        </p:nvSpPr>
        <p:spPr bwMode="black">
          <a:xfrm>
            <a:off x="1381760" y="2672081"/>
            <a:ext cx="10088880" cy="951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4000" dirty="0">
                <a:solidFill>
                  <a:schemeClr val="tx1"/>
                </a:solidFill>
              </a:rPr>
              <a:t>Como minimizar a Função Custo?</a:t>
            </a:r>
          </a:p>
        </p:txBody>
      </p:sp>
    </p:spTree>
    <p:extLst>
      <p:ext uri="{BB962C8B-B14F-4D97-AF65-F5344CB8AC3E}">
        <p14:creationId xmlns:p14="http://schemas.microsoft.com/office/powerpoint/2010/main" val="3888912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bg2"/>
                </a:solidFill>
              </a:rPr>
              <a:t>Classificação Binária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68302FFF-4C82-40BD-B78F-C1EF966DDB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5588" y="2105502"/>
            <a:ext cx="7887383" cy="3642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873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772160" y="438419"/>
            <a:ext cx="10759440" cy="1362113"/>
          </a:xfrm>
        </p:spPr>
        <p:txBody>
          <a:bodyPr/>
          <a:lstStyle/>
          <a:p>
            <a:r>
              <a:rPr lang="pt-BR" dirty="0" err="1">
                <a:solidFill>
                  <a:schemeClr val="bg2"/>
                </a:solidFill>
              </a:rPr>
              <a:t>Gradient</a:t>
            </a:r>
            <a:r>
              <a:rPr lang="pt-BR" dirty="0">
                <a:solidFill>
                  <a:schemeClr val="bg2"/>
                </a:solidFill>
              </a:rPr>
              <a:t> </a:t>
            </a:r>
            <a:r>
              <a:rPr lang="pt-BR" dirty="0" err="1">
                <a:solidFill>
                  <a:schemeClr val="bg2"/>
                </a:solidFill>
              </a:rPr>
              <a:t>Descent</a:t>
            </a:r>
            <a:endParaRPr lang="pt-BR" dirty="0">
              <a:solidFill>
                <a:schemeClr val="bg2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4B1E979F-BE4A-4B22-ABD7-777176058E0A}"/>
                  </a:ext>
                </a:extLst>
              </p:cNvPr>
              <p:cNvSpPr txBox="1"/>
              <p:nvPr/>
            </p:nvSpPr>
            <p:spPr>
              <a:xfrm>
                <a:off x="772160" y="2169160"/>
                <a:ext cx="9743440" cy="10082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nary>
                        <m:naryPr>
                          <m:chr m:val="∑"/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func>
                            <m:func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pt-BR" sz="24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pt-BR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pt-BR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pt-BR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d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1−</m:t>
                                  </m:r>
                                  <m:sSup>
                                    <m:sSupPr>
                                      <m:ctrlPr>
                                        <a:rPr lang="pt-BR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pt-BR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pt-BR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d>
                              <m:func>
                                <m:func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pt-BR" sz="24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(1−</m:t>
                                  </m:r>
                                  <m:sSub>
                                    <m:sSubPr>
                                      <m:ctrlPr>
                                        <a:rPr lang="pt-BR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pt-BR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pt-BR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pt-BR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pt-BR" sz="24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pt-BR" sz="24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</m:e>
                                  </m:d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)] </m:t>
                                  </m:r>
                                </m:e>
                              </m:func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pt-BR" sz="2400" dirty="0"/>
              </a:p>
            </p:txBody>
          </p:sp>
        </mc:Choice>
        <mc:Fallback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4B1E979F-BE4A-4B22-ABD7-777176058E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160" y="2169160"/>
                <a:ext cx="9743440" cy="1008225"/>
              </a:xfrm>
              <a:prstGeom prst="rect">
                <a:avLst/>
              </a:prstGeom>
              <a:blipFill>
                <a:blip r:embed="rId3"/>
                <a:stretch>
                  <a:fillRect l="-31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6166707A-6637-498F-8B2C-23D4B445BC08}"/>
                  </a:ext>
                </a:extLst>
              </p:cNvPr>
              <p:cNvSpPr txBox="1"/>
              <p:nvPr/>
            </p:nvSpPr>
            <p:spPr>
              <a:xfrm>
                <a:off x="772160" y="3680616"/>
                <a:ext cx="1635760" cy="48077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pt-BR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pt-BR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lim>
                      </m:limLow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6166707A-6637-498F-8B2C-23D4B445BC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160" y="3680616"/>
                <a:ext cx="1635760" cy="480773"/>
              </a:xfrm>
              <a:prstGeom prst="rect">
                <a:avLst/>
              </a:prstGeom>
              <a:blipFill>
                <a:blip r:embed="rId4"/>
                <a:stretch>
                  <a:fillRect l="-6343" b="-1519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ítulo 1">
            <a:extLst>
              <a:ext uri="{FF2B5EF4-FFF2-40B4-BE49-F238E27FC236}">
                <a16:creationId xmlns:a16="http://schemas.microsoft.com/office/drawing/2014/main" id="{A642A39A-A5D6-46E1-8348-1223CCA37C5D}"/>
              </a:ext>
            </a:extLst>
          </p:cNvPr>
          <p:cNvSpPr txBox="1">
            <a:spLocks/>
          </p:cNvSpPr>
          <p:nvPr/>
        </p:nvSpPr>
        <p:spPr bwMode="black">
          <a:xfrm>
            <a:off x="3397717" y="3548710"/>
            <a:ext cx="1133643" cy="4807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600" i="1" dirty="0" err="1">
                <a:solidFill>
                  <a:schemeClr val="tx1"/>
                </a:solidFill>
              </a:rPr>
              <a:t>Repeat</a:t>
            </a:r>
            <a:r>
              <a:rPr lang="pt-BR" sz="1600" i="1" dirty="0">
                <a:solidFill>
                  <a:schemeClr val="tx1"/>
                </a:solidFill>
              </a:rPr>
              <a:t> {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4F6ED3BB-1979-43DC-9EC2-220CAD74494F}"/>
                  </a:ext>
                </a:extLst>
              </p:cNvPr>
              <p:cNvSpPr txBox="1"/>
              <p:nvPr/>
            </p:nvSpPr>
            <p:spPr>
              <a:xfrm>
                <a:off x="4008120" y="4079526"/>
                <a:ext cx="3591560" cy="82099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4F6ED3BB-1979-43DC-9EC2-220CAD7449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8120" y="4079526"/>
                <a:ext cx="3591560" cy="82099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ítulo 1">
            <a:extLst>
              <a:ext uri="{FF2B5EF4-FFF2-40B4-BE49-F238E27FC236}">
                <a16:creationId xmlns:a16="http://schemas.microsoft.com/office/drawing/2014/main" id="{5FE7D7CC-6029-4F5A-BD4D-00F99101198F}"/>
              </a:ext>
            </a:extLst>
          </p:cNvPr>
          <p:cNvSpPr txBox="1">
            <a:spLocks/>
          </p:cNvSpPr>
          <p:nvPr/>
        </p:nvSpPr>
        <p:spPr bwMode="black">
          <a:xfrm>
            <a:off x="6162040" y="4900520"/>
            <a:ext cx="2951480" cy="4807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600" i="1" dirty="0">
                <a:solidFill>
                  <a:schemeClr val="tx1"/>
                </a:solidFill>
              </a:rPr>
              <a:t>Atualização simultânea</a:t>
            </a: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74346447-52F7-4153-BA5B-9B1F98A622F6}"/>
              </a:ext>
            </a:extLst>
          </p:cNvPr>
          <p:cNvSpPr txBox="1">
            <a:spLocks/>
          </p:cNvSpPr>
          <p:nvPr/>
        </p:nvSpPr>
        <p:spPr bwMode="black">
          <a:xfrm>
            <a:off x="3397717" y="5316495"/>
            <a:ext cx="280203" cy="4807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600" i="1" dirty="0">
                <a:solidFill>
                  <a:schemeClr val="tx1"/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275677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/>
      <p:bldP spid="10" grpId="0"/>
      <p:bldP spid="11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772160" y="438419"/>
            <a:ext cx="10759440" cy="1362113"/>
          </a:xfrm>
        </p:spPr>
        <p:txBody>
          <a:bodyPr/>
          <a:lstStyle/>
          <a:p>
            <a:r>
              <a:rPr lang="pt-BR" dirty="0" err="1">
                <a:solidFill>
                  <a:schemeClr val="bg2"/>
                </a:solidFill>
              </a:rPr>
              <a:t>Gradient</a:t>
            </a:r>
            <a:r>
              <a:rPr lang="pt-BR" dirty="0">
                <a:solidFill>
                  <a:schemeClr val="bg2"/>
                </a:solidFill>
              </a:rPr>
              <a:t> </a:t>
            </a:r>
            <a:r>
              <a:rPr lang="pt-BR" dirty="0" err="1">
                <a:solidFill>
                  <a:schemeClr val="bg2"/>
                </a:solidFill>
              </a:rPr>
              <a:t>Descent</a:t>
            </a:r>
            <a:endParaRPr lang="pt-BR" dirty="0">
              <a:solidFill>
                <a:schemeClr val="bg2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4B1E979F-BE4A-4B22-ABD7-777176058E0A}"/>
                  </a:ext>
                </a:extLst>
              </p:cNvPr>
              <p:cNvSpPr txBox="1"/>
              <p:nvPr/>
            </p:nvSpPr>
            <p:spPr>
              <a:xfrm>
                <a:off x="772160" y="2169160"/>
                <a:ext cx="9743440" cy="10082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nary>
                        <m:naryPr>
                          <m:chr m:val="∑"/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func>
                            <m:func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pt-BR" sz="24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pt-BR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pt-BR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pt-BR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d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1−</m:t>
                                  </m:r>
                                  <m:sSup>
                                    <m:sSupPr>
                                      <m:ctrlPr>
                                        <a:rPr lang="pt-BR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pt-BR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pt-BR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d>
                              <m:func>
                                <m:func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pt-BR" sz="24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(1−</m:t>
                                  </m:r>
                                  <m:sSub>
                                    <m:sSubPr>
                                      <m:ctrlPr>
                                        <a:rPr lang="pt-BR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pt-BR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pt-BR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pt-BR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pt-BR" sz="24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pt-BR" sz="24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</m:e>
                                  </m:d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)] </m:t>
                                  </m:r>
                                </m:e>
                              </m:func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pt-BR" sz="2400" dirty="0"/>
              </a:p>
            </p:txBody>
          </p:sp>
        </mc:Choice>
        <mc:Fallback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4B1E979F-BE4A-4B22-ABD7-777176058E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160" y="2169160"/>
                <a:ext cx="9743440" cy="1008225"/>
              </a:xfrm>
              <a:prstGeom prst="rect">
                <a:avLst/>
              </a:prstGeom>
              <a:blipFill>
                <a:blip r:embed="rId3"/>
                <a:stretch>
                  <a:fillRect l="-31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6166707A-6637-498F-8B2C-23D4B445BC08}"/>
                  </a:ext>
                </a:extLst>
              </p:cNvPr>
              <p:cNvSpPr txBox="1"/>
              <p:nvPr/>
            </p:nvSpPr>
            <p:spPr>
              <a:xfrm>
                <a:off x="772160" y="3680616"/>
                <a:ext cx="1635760" cy="48077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pt-BR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pt-BR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lim>
                      </m:limLow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6166707A-6637-498F-8B2C-23D4B445BC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160" y="3680616"/>
                <a:ext cx="1635760" cy="480773"/>
              </a:xfrm>
              <a:prstGeom prst="rect">
                <a:avLst/>
              </a:prstGeom>
              <a:blipFill>
                <a:blip r:embed="rId4"/>
                <a:stretch>
                  <a:fillRect l="-6343" b="-1519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ítulo 1">
            <a:extLst>
              <a:ext uri="{FF2B5EF4-FFF2-40B4-BE49-F238E27FC236}">
                <a16:creationId xmlns:a16="http://schemas.microsoft.com/office/drawing/2014/main" id="{A642A39A-A5D6-46E1-8348-1223CCA37C5D}"/>
              </a:ext>
            </a:extLst>
          </p:cNvPr>
          <p:cNvSpPr txBox="1">
            <a:spLocks/>
          </p:cNvSpPr>
          <p:nvPr/>
        </p:nvSpPr>
        <p:spPr bwMode="black">
          <a:xfrm>
            <a:off x="3397717" y="3546014"/>
            <a:ext cx="1133643" cy="4807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600" i="1" dirty="0" err="1">
                <a:solidFill>
                  <a:schemeClr val="tx1"/>
                </a:solidFill>
              </a:rPr>
              <a:t>Repeat</a:t>
            </a:r>
            <a:r>
              <a:rPr lang="pt-BR" sz="1600" i="1" dirty="0">
                <a:solidFill>
                  <a:schemeClr val="tx1"/>
                </a:solidFill>
              </a:rPr>
              <a:t> {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4F6ED3BB-1979-43DC-9EC2-220CAD74494F}"/>
                  </a:ext>
                </a:extLst>
              </p:cNvPr>
              <p:cNvSpPr txBox="1"/>
              <p:nvPr/>
            </p:nvSpPr>
            <p:spPr>
              <a:xfrm>
                <a:off x="4008120" y="4076830"/>
                <a:ext cx="3591560" cy="82099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4F6ED3BB-1979-43DC-9EC2-220CAD7449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8120" y="4076830"/>
                <a:ext cx="3591560" cy="82099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ítulo 1">
            <a:extLst>
              <a:ext uri="{FF2B5EF4-FFF2-40B4-BE49-F238E27FC236}">
                <a16:creationId xmlns:a16="http://schemas.microsoft.com/office/drawing/2014/main" id="{5FE7D7CC-6029-4F5A-BD4D-00F99101198F}"/>
              </a:ext>
            </a:extLst>
          </p:cNvPr>
          <p:cNvSpPr txBox="1">
            <a:spLocks/>
          </p:cNvSpPr>
          <p:nvPr/>
        </p:nvSpPr>
        <p:spPr bwMode="black">
          <a:xfrm>
            <a:off x="6162040" y="4900520"/>
            <a:ext cx="2951480" cy="4807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600" i="1" dirty="0">
                <a:solidFill>
                  <a:schemeClr val="tx1"/>
                </a:solidFill>
              </a:rPr>
              <a:t>Atualização simultânea</a:t>
            </a: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74346447-52F7-4153-BA5B-9B1F98A622F6}"/>
              </a:ext>
            </a:extLst>
          </p:cNvPr>
          <p:cNvSpPr txBox="1">
            <a:spLocks/>
          </p:cNvSpPr>
          <p:nvPr/>
        </p:nvSpPr>
        <p:spPr bwMode="black">
          <a:xfrm>
            <a:off x="3397717" y="5316495"/>
            <a:ext cx="280203" cy="4807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600" i="1" dirty="0">
                <a:solidFill>
                  <a:schemeClr val="tx1"/>
                </a:solidFill>
              </a:rPr>
              <a:t>}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8F2E2210-AF7B-4E3D-8E19-55C750CA79D5}"/>
              </a:ext>
            </a:extLst>
          </p:cNvPr>
          <p:cNvSpPr/>
          <p:nvPr/>
        </p:nvSpPr>
        <p:spPr>
          <a:xfrm>
            <a:off x="5547360" y="3952240"/>
            <a:ext cx="1133643" cy="1008225"/>
          </a:xfrm>
          <a:prstGeom prst="rect">
            <a:avLst/>
          </a:prstGeom>
          <a:noFill/>
          <a:ln w="2857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90175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/>
      <p:bldP spid="10" grpId="0"/>
      <p:bldP spid="11" grpId="0"/>
      <p:bldP spid="2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772160" y="438419"/>
            <a:ext cx="10759440" cy="1362113"/>
          </a:xfrm>
        </p:spPr>
        <p:txBody>
          <a:bodyPr/>
          <a:lstStyle/>
          <a:p>
            <a:r>
              <a:rPr lang="pt-BR" dirty="0" err="1">
                <a:solidFill>
                  <a:schemeClr val="bg2"/>
                </a:solidFill>
              </a:rPr>
              <a:t>Gradient</a:t>
            </a:r>
            <a:r>
              <a:rPr lang="pt-BR" dirty="0">
                <a:solidFill>
                  <a:schemeClr val="bg2"/>
                </a:solidFill>
              </a:rPr>
              <a:t> </a:t>
            </a:r>
            <a:r>
              <a:rPr lang="pt-BR" dirty="0" err="1">
                <a:solidFill>
                  <a:schemeClr val="bg2"/>
                </a:solidFill>
              </a:rPr>
              <a:t>Descent</a:t>
            </a:r>
            <a:endParaRPr lang="pt-BR" dirty="0">
              <a:solidFill>
                <a:schemeClr val="bg2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4B1E979F-BE4A-4B22-ABD7-777176058E0A}"/>
                  </a:ext>
                </a:extLst>
              </p:cNvPr>
              <p:cNvSpPr txBox="1"/>
              <p:nvPr/>
            </p:nvSpPr>
            <p:spPr>
              <a:xfrm>
                <a:off x="772160" y="2169160"/>
                <a:ext cx="9743440" cy="10082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nary>
                        <m:naryPr>
                          <m:chr m:val="∑"/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func>
                            <m:func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pt-BR" sz="24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pt-BR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pt-BR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pt-BR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d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1−</m:t>
                                  </m:r>
                                  <m:sSup>
                                    <m:sSupPr>
                                      <m:ctrlPr>
                                        <a:rPr lang="pt-BR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pt-BR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pt-BR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d>
                              <m:func>
                                <m:func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pt-BR" sz="24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(1−</m:t>
                                  </m:r>
                                  <m:sSub>
                                    <m:sSubPr>
                                      <m:ctrlPr>
                                        <a:rPr lang="pt-BR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pt-BR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pt-BR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pt-BR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pt-BR" sz="24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pt-BR" sz="24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</m:e>
                                  </m:d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)] </m:t>
                                  </m:r>
                                </m:e>
                              </m:func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pt-BR" sz="2400" dirty="0"/>
              </a:p>
            </p:txBody>
          </p:sp>
        </mc:Choice>
        <mc:Fallback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4B1E979F-BE4A-4B22-ABD7-777176058E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160" y="2169160"/>
                <a:ext cx="9743440" cy="1008225"/>
              </a:xfrm>
              <a:prstGeom prst="rect">
                <a:avLst/>
              </a:prstGeom>
              <a:blipFill>
                <a:blip r:embed="rId3"/>
                <a:stretch>
                  <a:fillRect l="-31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6166707A-6637-498F-8B2C-23D4B445BC08}"/>
                  </a:ext>
                </a:extLst>
              </p:cNvPr>
              <p:cNvSpPr txBox="1"/>
              <p:nvPr/>
            </p:nvSpPr>
            <p:spPr>
              <a:xfrm>
                <a:off x="772160" y="3680616"/>
                <a:ext cx="1635760" cy="48077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pt-BR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pt-BR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lim>
                      </m:limLow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6166707A-6637-498F-8B2C-23D4B445BC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160" y="3680616"/>
                <a:ext cx="1635760" cy="480773"/>
              </a:xfrm>
              <a:prstGeom prst="rect">
                <a:avLst/>
              </a:prstGeom>
              <a:blipFill>
                <a:blip r:embed="rId4"/>
                <a:stretch>
                  <a:fillRect l="-6343" b="-1519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ítulo 1">
            <a:extLst>
              <a:ext uri="{FF2B5EF4-FFF2-40B4-BE49-F238E27FC236}">
                <a16:creationId xmlns:a16="http://schemas.microsoft.com/office/drawing/2014/main" id="{A642A39A-A5D6-46E1-8348-1223CCA37C5D}"/>
              </a:ext>
            </a:extLst>
          </p:cNvPr>
          <p:cNvSpPr txBox="1">
            <a:spLocks/>
          </p:cNvSpPr>
          <p:nvPr/>
        </p:nvSpPr>
        <p:spPr bwMode="black">
          <a:xfrm>
            <a:off x="3397717" y="3546014"/>
            <a:ext cx="1133643" cy="4807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600" i="1" dirty="0" err="1">
                <a:solidFill>
                  <a:schemeClr val="tx1"/>
                </a:solidFill>
              </a:rPr>
              <a:t>Repeat</a:t>
            </a:r>
            <a:r>
              <a:rPr lang="pt-BR" sz="1600" i="1" dirty="0">
                <a:solidFill>
                  <a:schemeClr val="tx1"/>
                </a:solidFill>
              </a:rPr>
              <a:t> {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4F6ED3BB-1979-43DC-9EC2-220CAD74494F}"/>
                  </a:ext>
                </a:extLst>
              </p:cNvPr>
              <p:cNvSpPr txBox="1"/>
              <p:nvPr/>
            </p:nvSpPr>
            <p:spPr>
              <a:xfrm>
                <a:off x="4008120" y="4076830"/>
                <a:ext cx="4810760" cy="10082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nary>
                        <m:naryPr>
                          <m:chr m:val="∑"/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d>
                            <m:d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pt-BR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pt-BR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pt-BR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d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pt-BR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  <m:sSubSup>
                            <m:sSubSup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bSup>
                        </m:e>
                      </m:nary>
                    </m:oMath>
                  </m:oMathPara>
                </a14:m>
                <a:endParaRPr lang="pt-BR" sz="2400" dirty="0"/>
              </a:p>
            </p:txBody>
          </p:sp>
        </mc:Choice>
        <mc:Fallback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4F6ED3BB-1979-43DC-9EC2-220CAD7449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8120" y="4076830"/>
                <a:ext cx="4810760" cy="100822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ítulo 1">
            <a:extLst>
              <a:ext uri="{FF2B5EF4-FFF2-40B4-BE49-F238E27FC236}">
                <a16:creationId xmlns:a16="http://schemas.microsoft.com/office/drawing/2014/main" id="{5FE7D7CC-6029-4F5A-BD4D-00F99101198F}"/>
              </a:ext>
            </a:extLst>
          </p:cNvPr>
          <p:cNvSpPr txBox="1">
            <a:spLocks/>
          </p:cNvSpPr>
          <p:nvPr/>
        </p:nvSpPr>
        <p:spPr bwMode="black">
          <a:xfrm>
            <a:off x="6606540" y="4992129"/>
            <a:ext cx="2951480" cy="4807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600" i="1" dirty="0">
                <a:solidFill>
                  <a:schemeClr val="tx1"/>
                </a:solidFill>
              </a:rPr>
              <a:t>Atualização simultânea</a:t>
            </a: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74346447-52F7-4153-BA5B-9B1F98A622F6}"/>
              </a:ext>
            </a:extLst>
          </p:cNvPr>
          <p:cNvSpPr txBox="1">
            <a:spLocks/>
          </p:cNvSpPr>
          <p:nvPr/>
        </p:nvSpPr>
        <p:spPr bwMode="black">
          <a:xfrm>
            <a:off x="3397717" y="5316495"/>
            <a:ext cx="280203" cy="4807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600" i="1" dirty="0">
                <a:solidFill>
                  <a:schemeClr val="tx1"/>
                </a:solidFill>
              </a:rPr>
              <a:t>}</a:t>
            </a: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33D7AE28-6994-4A31-B6BB-65281BBF3922}"/>
              </a:ext>
            </a:extLst>
          </p:cNvPr>
          <p:cNvSpPr txBox="1">
            <a:spLocks/>
          </p:cNvSpPr>
          <p:nvPr/>
        </p:nvSpPr>
        <p:spPr bwMode="black">
          <a:xfrm>
            <a:off x="4145280" y="5564372"/>
            <a:ext cx="6882765" cy="8942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400" dirty="0">
                <a:solidFill>
                  <a:schemeClr val="tx1"/>
                </a:solidFill>
              </a:rPr>
              <a:t>Algo a recordar da Regressão Linear?</a:t>
            </a:r>
          </a:p>
          <a:p>
            <a:r>
              <a:rPr lang="pt-BR" sz="1600" i="1" dirty="0">
                <a:solidFill>
                  <a:schemeClr val="tx1"/>
                </a:solidFill>
              </a:rPr>
              <a:t>A mudança está na definição da função </a:t>
            </a:r>
            <a:r>
              <a:rPr lang="pt-BR" sz="1600" i="1" dirty="0" err="1">
                <a:solidFill>
                  <a:schemeClr val="tx1"/>
                </a:solidFill>
              </a:rPr>
              <a:t>hypothesis</a:t>
            </a:r>
            <a:endParaRPr lang="pt-BR" sz="1600" i="1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410EF9CB-63B9-471B-93AD-D47BAD4B37A6}"/>
                  </a:ext>
                </a:extLst>
              </p:cNvPr>
              <p:cNvSpPr txBox="1"/>
              <p:nvPr/>
            </p:nvSpPr>
            <p:spPr>
              <a:xfrm>
                <a:off x="9728200" y="4076830"/>
                <a:ext cx="180340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410EF9CB-63B9-471B-93AD-D47BAD4B37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28200" y="4076830"/>
                <a:ext cx="1803400" cy="276999"/>
              </a:xfrm>
              <a:prstGeom prst="rect">
                <a:avLst/>
              </a:prstGeom>
              <a:blipFill>
                <a:blip r:embed="rId6"/>
                <a:stretch>
                  <a:fillRect l="-4730" t="-4444" b="-1777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CaixaDeTexto 15">
                <a:extLst>
                  <a:ext uri="{FF2B5EF4-FFF2-40B4-BE49-F238E27FC236}">
                    <a16:creationId xmlns:a16="http://schemas.microsoft.com/office/drawing/2014/main" id="{EE4AF14A-3943-4EDF-9926-CD8BD8560423}"/>
                  </a:ext>
                </a:extLst>
              </p:cNvPr>
              <p:cNvSpPr txBox="1"/>
              <p:nvPr/>
            </p:nvSpPr>
            <p:spPr>
              <a:xfrm>
                <a:off x="9728200" y="4455886"/>
                <a:ext cx="1905715" cy="5536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pt-BR" dirty="0"/>
              </a:p>
            </p:txBody>
          </p:sp>
        </mc:Choice>
        <mc:Fallback>
          <p:sp>
            <p:nvSpPr>
              <p:cNvPr id="16" name="CaixaDeTexto 15">
                <a:extLst>
                  <a:ext uri="{FF2B5EF4-FFF2-40B4-BE49-F238E27FC236}">
                    <a16:creationId xmlns:a16="http://schemas.microsoft.com/office/drawing/2014/main" id="{EE4AF14A-3943-4EDF-9926-CD8BD85604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28200" y="4455886"/>
                <a:ext cx="1905715" cy="55361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42621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73000"/>
                    </a14:imgEffect>
                    <a14:imgEffect>
                      <a14:brightnessContrast bright="-54000" contrast="8000"/>
                    </a14:imgEffect>
                  </a14:imgLayer>
                </a14:imgProps>
              </a:ext>
            </a:extLst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pt-BR" dirty="0"/>
              <a:t>Vetorização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pt-BR" dirty="0"/>
              <a:t>Otimizando a implementação de funções</a:t>
            </a:r>
          </a:p>
        </p:txBody>
      </p:sp>
    </p:spTree>
    <p:extLst>
      <p:ext uri="{BB962C8B-B14F-4D97-AF65-F5344CB8AC3E}">
        <p14:creationId xmlns:p14="http://schemas.microsoft.com/office/powerpoint/2010/main" val="2241962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772160" y="438419"/>
            <a:ext cx="10759440" cy="1362113"/>
          </a:xfrm>
        </p:spPr>
        <p:txBody>
          <a:bodyPr/>
          <a:lstStyle/>
          <a:p>
            <a:r>
              <a:rPr lang="pt-BR" dirty="0">
                <a:solidFill>
                  <a:schemeClr val="bg2"/>
                </a:solidFill>
              </a:rPr>
              <a:t>Implementações Vetorizadas – </a:t>
            </a:r>
            <a:r>
              <a:rPr lang="pt-BR" dirty="0" err="1">
                <a:solidFill>
                  <a:schemeClr val="bg2"/>
                </a:solidFill>
              </a:rPr>
              <a:t>Cost</a:t>
            </a:r>
            <a:r>
              <a:rPr lang="pt-BR" dirty="0">
                <a:solidFill>
                  <a:schemeClr val="bg2"/>
                </a:solidFill>
              </a:rPr>
              <a:t> </a:t>
            </a:r>
            <a:r>
              <a:rPr lang="pt-BR" dirty="0" err="1">
                <a:solidFill>
                  <a:schemeClr val="bg2"/>
                </a:solidFill>
              </a:rPr>
              <a:t>Function</a:t>
            </a:r>
            <a:endParaRPr lang="pt-BR" dirty="0">
              <a:solidFill>
                <a:schemeClr val="bg2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4B1E979F-BE4A-4B22-ABD7-777176058E0A}"/>
                  </a:ext>
                </a:extLst>
              </p:cNvPr>
              <p:cNvSpPr txBox="1"/>
              <p:nvPr/>
            </p:nvSpPr>
            <p:spPr>
              <a:xfrm>
                <a:off x="1889760" y="2273145"/>
                <a:ext cx="9743440" cy="10082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nary>
                        <m:naryPr>
                          <m:chr m:val="∑"/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func>
                            <m:func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pt-BR" sz="24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pt-BR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pt-BR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pt-BR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d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1−</m:t>
                                  </m:r>
                                  <m:sSup>
                                    <m:sSupPr>
                                      <m:ctrlPr>
                                        <a:rPr lang="pt-BR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pt-BR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pt-BR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d>
                              <m:func>
                                <m:func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pt-BR" sz="24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(1−</m:t>
                                  </m:r>
                                  <m:sSub>
                                    <m:sSubPr>
                                      <m:ctrlPr>
                                        <a:rPr lang="pt-BR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pt-BR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pt-BR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pt-BR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pt-BR" sz="24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pt-BR" sz="24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</m:e>
                                  </m:d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)] </m:t>
                                  </m:r>
                                </m:e>
                              </m:func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pt-BR" sz="2400" dirty="0"/>
              </a:p>
            </p:txBody>
          </p:sp>
        </mc:Choice>
        <mc:Fallback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4B1E979F-BE4A-4B22-ABD7-777176058E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9760" y="2273145"/>
                <a:ext cx="9743440" cy="1008225"/>
              </a:xfrm>
              <a:prstGeom prst="rect">
                <a:avLst/>
              </a:prstGeom>
              <a:blipFill>
                <a:blip r:embed="rId3"/>
                <a:stretch>
                  <a:fillRect l="-31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65AFD26E-D2B2-460E-9D94-60B583EC20E7}"/>
                  </a:ext>
                </a:extLst>
              </p:cNvPr>
              <p:cNvSpPr txBox="1"/>
              <p:nvPr/>
            </p:nvSpPr>
            <p:spPr>
              <a:xfrm>
                <a:off x="1788160" y="5153815"/>
                <a:ext cx="5902960" cy="6939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(−</m:t>
                      </m:r>
                      <m:sSup>
                        <m:sSup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func>
                        <m:func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pt-BR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</m:d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  <m:sup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func>
                            <m:func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pt-BR" sz="24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d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pt-BR" sz="2400" dirty="0"/>
              </a:p>
            </p:txBody>
          </p:sp>
        </mc:Choice>
        <mc:Fallback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65AFD26E-D2B2-460E-9D94-60B583EC20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8160" y="5153815"/>
                <a:ext cx="5902960" cy="693908"/>
              </a:xfrm>
              <a:prstGeom prst="rect">
                <a:avLst/>
              </a:prstGeom>
              <a:blipFill>
                <a:blip r:embed="rId4"/>
                <a:stretch>
                  <a:fillRect l="-51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CaixaDeTexto 16">
                <a:extLst>
                  <a:ext uri="{FF2B5EF4-FFF2-40B4-BE49-F238E27FC236}">
                    <a16:creationId xmlns:a16="http://schemas.microsoft.com/office/drawing/2014/main" id="{B75B1492-CD9A-46C5-828D-D12AC12F6A51}"/>
                  </a:ext>
                </a:extLst>
              </p:cNvPr>
              <p:cNvSpPr txBox="1"/>
              <p:nvPr/>
            </p:nvSpPr>
            <p:spPr>
              <a:xfrm>
                <a:off x="1788160" y="4584855"/>
                <a:ext cx="1524000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>
          <p:sp>
            <p:nvSpPr>
              <p:cNvPr id="17" name="CaixaDeTexto 16">
                <a:extLst>
                  <a:ext uri="{FF2B5EF4-FFF2-40B4-BE49-F238E27FC236}">
                    <a16:creationId xmlns:a16="http://schemas.microsoft.com/office/drawing/2014/main" id="{B75B1492-CD9A-46C5-828D-D12AC12F6A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8160" y="4584855"/>
                <a:ext cx="1524000" cy="369332"/>
              </a:xfrm>
              <a:prstGeom prst="rect">
                <a:avLst/>
              </a:prstGeom>
              <a:blipFill>
                <a:blip r:embed="rId5"/>
                <a:stretch>
                  <a:fillRect l="-7200" r="-1200" b="-3442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eta: para Baixo 1">
            <a:extLst>
              <a:ext uri="{FF2B5EF4-FFF2-40B4-BE49-F238E27FC236}">
                <a16:creationId xmlns:a16="http://schemas.microsoft.com/office/drawing/2014/main" id="{B3393376-5523-4448-9C98-9FF2070CA19A}"/>
              </a:ext>
            </a:extLst>
          </p:cNvPr>
          <p:cNvSpPr/>
          <p:nvPr/>
        </p:nvSpPr>
        <p:spPr>
          <a:xfrm>
            <a:off x="5212080" y="3352490"/>
            <a:ext cx="883920" cy="1008225"/>
          </a:xfrm>
          <a:prstGeom prst="downArrow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16666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772160" y="438419"/>
            <a:ext cx="10759440" cy="1362113"/>
          </a:xfrm>
        </p:spPr>
        <p:txBody>
          <a:bodyPr/>
          <a:lstStyle/>
          <a:p>
            <a:r>
              <a:rPr lang="pt-BR" dirty="0">
                <a:solidFill>
                  <a:schemeClr val="bg2"/>
                </a:solidFill>
              </a:rPr>
              <a:t>Implementações Vetorizadas – </a:t>
            </a:r>
            <a:r>
              <a:rPr lang="pt-BR" dirty="0" err="1">
                <a:solidFill>
                  <a:schemeClr val="bg2"/>
                </a:solidFill>
              </a:rPr>
              <a:t>Gradient</a:t>
            </a:r>
            <a:r>
              <a:rPr lang="pt-BR" dirty="0">
                <a:solidFill>
                  <a:schemeClr val="bg2"/>
                </a:solidFill>
              </a:rPr>
              <a:t> </a:t>
            </a:r>
            <a:r>
              <a:rPr lang="pt-BR" dirty="0" err="1">
                <a:solidFill>
                  <a:schemeClr val="bg2"/>
                </a:solidFill>
              </a:rPr>
              <a:t>Descent</a:t>
            </a:r>
            <a:endParaRPr lang="pt-BR" dirty="0">
              <a:solidFill>
                <a:schemeClr val="bg2"/>
              </a:solidFill>
            </a:endParaRPr>
          </a:p>
        </p:txBody>
      </p:sp>
      <p:sp>
        <p:nvSpPr>
          <p:cNvPr id="2" name="Seta: para Baixo 1">
            <a:extLst>
              <a:ext uri="{FF2B5EF4-FFF2-40B4-BE49-F238E27FC236}">
                <a16:creationId xmlns:a16="http://schemas.microsoft.com/office/drawing/2014/main" id="{B3393376-5523-4448-9C98-9FF2070CA19A}"/>
              </a:ext>
            </a:extLst>
          </p:cNvPr>
          <p:cNvSpPr/>
          <p:nvPr/>
        </p:nvSpPr>
        <p:spPr>
          <a:xfrm>
            <a:off x="4452620" y="3736562"/>
            <a:ext cx="883920" cy="1008225"/>
          </a:xfrm>
          <a:prstGeom prst="downArrow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CE40ABFF-311F-41D3-BDBD-A87A9226BF62}"/>
              </a:ext>
            </a:extLst>
          </p:cNvPr>
          <p:cNvSpPr txBox="1">
            <a:spLocks/>
          </p:cNvSpPr>
          <p:nvPr/>
        </p:nvSpPr>
        <p:spPr bwMode="black">
          <a:xfrm>
            <a:off x="2290277" y="2022014"/>
            <a:ext cx="1133643" cy="4807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600" i="1" dirty="0" err="1">
                <a:solidFill>
                  <a:schemeClr val="tx1"/>
                </a:solidFill>
              </a:rPr>
              <a:t>Repeat</a:t>
            </a:r>
            <a:r>
              <a:rPr lang="pt-BR" sz="1600" i="1" dirty="0">
                <a:solidFill>
                  <a:schemeClr val="tx1"/>
                </a:solidFill>
              </a:rPr>
              <a:t> {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2B91D4FD-B266-406A-A817-9B552ADBFBC8}"/>
                  </a:ext>
                </a:extLst>
              </p:cNvPr>
              <p:cNvSpPr txBox="1"/>
              <p:nvPr/>
            </p:nvSpPr>
            <p:spPr>
              <a:xfrm>
                <a:off x="2931160" y="2292401"/>
                <a:ext cx="4810760" cy="10082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nary>
                        <m:naryPr>
                          <m:chr m:val="∑"/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d>
                            <m:d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pt-BR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pt-BR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pt-BR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d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pt-BR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  <m:sSubSup>
                            <m:sSubSup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bSup>
                        </m:e>
                      </m:nary>
                    </m:oMath>
                  </m:oMathPara>
                </a14:m>
                <a:endParaRPr lang="pt-BR" sz="2400" dirty="0"/>
              </a:p>
            </p:txBody>
          </p:sp>
        </mc:Choice>
        <mc:Fallback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2B91D4FD-B266-406A-A817-9B552ADBFB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1160" y="2292401"/>
                <a:ext cx="4810760" cy="100822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ítulo 1">
            <a:extLst>
              <a:ext uri="{FF2B5EF4-FFF2-40B4-BE49-F238E27FC236}">
                <a16:creationId xmlns:a16="http://schemas.microsoft.com/office/drawing/2014/main" id="{2D1D7696-B16C-4244-8BB2-AA8C5FAF78A8}"/>
              </a:ext>
            </a:extLst>
          </p:cNvPr>
          <p:cNvSpPr txBox="1">
            <a:spLocks/>
          </p:cNvSpPr>
          <p:nvPr/>
        </p:nvSpPr>
        <p:spPr bwMode="black">
          <a:xfrm>
            <a:off x="5519420" y="3090239"/>
            <a:ext cx="2951480" cy="4807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600" i="1" dirty="0">
                <a:solidFill>
                  <a:schemeClr val="tx1"/>
                </a:solidFill>
              </a:rPr>
              <a:t>Atualização simultânea</a:t>
            </a: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FA31AE2D-E457-45FB-B767-B6B59AF46EE5}"/>
              </a:ext>
            </a:extLst>
          </p:cNvPr>
          <p:cNvSpPr txBox="1">
            <a:spLocks/>
          </p:cNvSpPr>
          <p:nvPr/>
        </p:nvSpPr>
        <p:spPr bwMode="black">
          <a:xfrm>
            <a:off x="2290277" y="3300626"/>
            <a:ext cx="280203" cy="4807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600" i="1" dirty="0">
                <a:solidFill>
                  <a:schemeClr val="tx1"/>
                </a:solidFill>
              </a:rPr>
              <a:t>}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D4E380B9-2E37-4DBD-9AFA-FAE7B26FAD29}"/>
                  </a:ext>
                </a:extLst>
              </p:cNvPr>
              <p:cNvSpPr txBox="1"/>
              <p:nvPr/>
            </p:nvSpPr>
            <p:spPr>
              <a:xfrm>
                <a:off x="3408680" y="5035601"/>
                <a:ext cx="4810760" cy="6446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≔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num>
                        <m:den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sSup>
                        <m:sSup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⃑"/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D4E380B9-2E37-4DBD-9AFA-FAE7B26FAD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8680" y="5035601"/>
                <a:ext cx="4810760" cy="64466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04862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73000"/>
                    </a14:imgEffect>
                    <a14:imgEffect>
                      <a14:brightnessContrast bright="-54000" contrast="8000"/>
                    </a14:imgEffect>
                  </a14:imgLayer>
                </a14:imgProps>
              </a:ext>
            </a:extLst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pt-BR" dirty="0"/>
              <a:t>Bônus: </a:t>
            </a:r>
            <a:r>
              <a:rPr lang="pt-BR" dirty="0" err="1"/>
              <a:t>Octave</a:t>
            </a:r>
            <a:r>
              <a:rPr lang="pt-BR" dirty="0"/>
              <a:t> </a:t>
            </a:r>
            <a:r>
              <a:rPr lang="pt-BR" dirty="0" err="1"/>
              <a:t>fminuc</a:t>
            </a:r>
            <a:r>
              <a:rPr lang="pt-BR" dirty="0"/>
              <a:t>()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pt-BR" dirty="0"/>
              <a:t>Conhecendo outras funções de custo</a:t>
            </a:r>
          </a:p>
        </p:txBody>
      </p:sp>
    </p:spTree>
    <p:extLst>
      <p:ext uri="{BB962C8B-B14F-4D97-AF65-F5344CB8AC3E}">
        <p14:creationId xmlns:p14="http://schemas.microsoft.com/office/powerpoint/2010/main" val="2106662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772160" y="438419"/>
            <a:ext cx="10759440" cy="1362113"/>
          </a:xfrm>
        </p:spPr>
        <p:txBody>
          <a:bodyPr/>
          <a:lstStyle/>
          <a:p>
            <a:r>
              <a:rPr lang="pt-BR" dirty="0" err="1">
                <a:solidFill>
                  <a:schemeClr val="bg2"/>
                </a:solidFill>
              </a:rPr>
              <a:t>Advanced</a:t>
            </a:r>
            <a:r>
              <a:rPr lang="pt-BR" dirty="0">
                <a:solidFill>
                  <a:schemeClr val="bg2"/>
                </a:solidFill>
              </a:rPr>
              <a:t> </a:t>
            </a:r>
            <a:r>
              <a:rPr lang="pt-BR" dirty="0" err="1">
                <a:solidFill>
                  <a:schemeClr val="bg2"/>
                </a:solidFill>
              </a:rPr>
              <a:t>Optimization</a:t>
            </a:r>
            <a:endParaRPr lang="pt-BR" dirty="0">
              <a:solidFill>
                <a:schemeClr val="bg2"/>
              </a:solidFill>
            </a:endParaRP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DF7EBB61-BD55-4B0E-A975-ACFB7B3F02D5}"/>
              </a:ext>
            </a:extLst>
          </p:cNvPr>
          <p:cNvSpPr txBox="1">
            <a:spLocks/>
          </p:cNvSpPr>
          <p:nvPr/>
        </p:nvSpPr>
        <p:spPr bwMode="black">
          <a:xfrm>
            <a:off x="1463041" y="2182728"/>
            <a:ext cx="1178560" cy="8942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400" dirty="0">
                <a:solidFill>
                  <a:schemeClr val="tx1"/>
                </a:solidFill>
              </a:rPr>
              <a:t>Temos</a:t>
            </a:r>
          </a:p>
          <a:p>
            <a:r>
              <a:rPr lang="pt-BR" sz="1600" i="1" dirty="0">
                <a:solidFill>
                  <a:schemeClr val="tx1"/>
                </a:solidFill>
              </a:rPr>
              <a:t>Queremos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0450FC7A-CC6C-48FD-A695-2D5A669B1E32}"/>
                  </a:ext>
                </a:extLst>
              </p:cNvPr>
              <p:cNvSpPr txBox="1"/>
              <p:nvPr/>
            </p:nvSpPr>
            <p:spPr>
              <a:xfrm>
                <a:off x="3271520" y="2126791"/>
                <a:ext cx="731520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pt-BR" sz="2400" dirty="0"/>
              </a:p>
            </p:txBody>
          </p:sp>
        </mc:Choice>
        <mc:Fallback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0450FC7A-CC6C-48FD-A695-2D5A669B1E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1520" y="2126791"/>
                <a:ext cx="731520" cy="369332"/>
              </a:xfrm>
              <a:prstGeom prst="rect">
                <a:avLst/>
              </a:prstGeom>
              <a:blipFill>
                <a:blip r:embed="rId3"/>
                <a:stretch>
                  <a:fillRect l="-18333" b="-30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B0A93EAC-3ACC-4243-A34C-90471F8D3506}"/>
                  </a:ext>
                </a:extLst>
              </p:cNvPr>
              <p:cNvSpPr txBox="1"/>
              <p:nvPr/>
            </p:nvSpPr>
            <p:spPr>
              <a:xfrm>
                <a:off x="3271520" y="2724907"/>
                <a:ext cx="1330960" cy="48077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pt-BR" sz="24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lim>
                          </m:limLow>
                        </m:fName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pt-BR" sz="2400" dirty="0"/>
              </a:p>
            </p:txBody>
          </p:sp>
        </mc:Choice>
        <mc:Fallback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B0A93EAC-3ACC-4243-A34C-90471F8D35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1520" y="2724907"/>
                <a:ext cx="1330960" cy="480773"/>
              </a:xfrm>
              <a:prstGeom prst="rect">
                <a:avLst/>
              </a:prstGeom>
              <a:blipFill>
                <a:blip r:embed="rId4"/>
                <a:stretch>
                  <a:fillRect l="-7798" b="-1519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D42EEEDA-6F77-446C-9D40-334318A8FBD9}"/>
              </a:ext>
            </a:extLst>
          </p:cNvPr>
          <p:cNvCxnSpPr/>
          <p:nvPr/>
        </p:nvCxnSpPr>
        <p:spPr>
          <a:xfrm flipV="1">
            <a:off x="2499360" y="2311457"/>
            <a:ext cx="660400" cy="18466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de Seta Reta 15">
            <a:extLst>
              <a:ext uri="{FF2B5EF4-FFF2-40B4-BE49-F238E27FC236}">
                <a16:creationId xmlns:a16="http://schemas.microsoft.com/office/drawing/2014/main" id="{B6A22FF0-5C6D-4867-86E9-CD0F76CB3D98}"/>
              </a:ext>
            </a:extLst>
          </p:cNvPr>
          <p:cNvCxnSpPr>
            <a:cxnSpLocks/>
          </p:cNvCxnSpPr>
          <p:nvPr/>
        </p:nvCxnSpPr>
        <p:spPr>
          <a:xfrm>
            <a:off x="2499360" y="2822382"/>
            <a:ext cx="660400" cy="14291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ítulo 1">
            <a:extLst>
              <a:ext uri="{FF2B5EF4-FFF2-40B4-BE49-F238E27FC236}">
                <a16:creationId xmlns:a16="http://schemas.microsoft.com/office/drawing/2014/main" id="{C56D32FB-9E7E-4AE0-831A-74B96686B2D5}"/>
              </a:ext>
            </a:extLst>
          </p:cNvPr>
          <p:cNvSpPr txBox="1">
            <a:spLocks/>
          </p:cNvSpPr>
          <p:nvPr/>
        </p:nvSpPr>
        <p:spPr bwMode="black">
          <a:xfrm>
            <a:off x="6543040" y="2182728"/>
            <a:ext cx="3921760" cy="8942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400" dirty="0">
                <a:solidFill>
                  <a:schemeClr val="tx1"/>
                </a:solidFill>
              </a:rPr>
              <a:t>O que devemos calcular...</a:t>
            </a:r>
          </a:p>
          <a:p>
            <a:r>
              <a:rPr lang="pt-BR" sz="1600" i="1" dirty="0">
                <a:solidFill>
                  <a:schemeClr val="tx1"/>
                </a:solidFill>
              </a:rPr>
              <a:t>...para se chegar ao resultado almejado?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CaixaDeTexto 18">
                <a:extLst>
                  <a:ext uri="{FF2B5EF4-FFF2-40B4-BE49-F238E27FC236}">
                    <a16:creationId xmlns:a16="http://schemas.microsoft.com/office/drawing/2014/main" id="{5C939729-9840-4C71-8665-5EB398A07830}"/>
                  </a:ext>
                </a:extLst>
              </p:cNvPr>
              <p:cNvSpPr txBox="1"/>
              <p:nvPr/>
            </p:nvSpPr>
            <p:spPr>
              <a:xfrm>
                <a:off x="7257849" y="3413427"/>
                <a:ext cx="731520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pt-BR" sz="2400" dirty="0"/>
              </a:p>
            </p:txBody>
          </p:sp>
        </mc:Choice>
        <mc:Fallback>
          <p:sp>
            <p:nvSpPr>
              <p:cNvPr id="19" name="CaixaDeTexto 18">
                <a:extLst>
                  <a:ext uri="{FF2B5EF4-FFF2-40B4-BE49-F238E27FC236}">
                    <a16:creationId xmlns:a16="http://schemas.microsoft.com/office/drawing/2014/main" id="{5C939729-9840-4C71-8665-5EB398A078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7849" y="3413427"/>
                <a:ext cx="731520" cy="369332"/>
              </a:xfrm>
              <a:prstGeom prst="rect">
                <a:avLst/>
              </a:prstGeom>
              <a:blipFill>
                <a:blip r:embed="rId5"/>
                <a:stretch>
                  <a:fillRect l="-18333" b="-2786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CaixaDeTexto 19">
                <a:extLst>
                  <a:ext uri="{FF2B5EF4-FFF2-40B4-BE49-F238E27FC236}">
                    <a16:creationId xmlns:a16="http://schemas.microsoft.com/office/drawing/2014/main" id="{49A3FEE6-6CAC-4203-9967-FF406353646B}"/>
                  </a:ext>
                </a:extLst>
              </p:cNvPr>
              <p:cNvSpPr txBox="1"/>
              <p:nvPr/>
            </p:nvSpPr>
            <p:spPr>
              <a:xfrm>
                <a:off x="8402320" y="3205680"/>
                <a:ext cx="944880" cy="80650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pt-BR" sz="2400" dirty="0"/>
              </a:p>
            </p:txBody>
          </p:sp>
        </mc:Choice>
        <mc:Fallback>
          <p:sp>
            <p:nvSpPr>
              <p:cNvPr id="20" name="CaixaDeTexto 19">
                <a:extLst>
                  <a:ext uri="{FF2B5EF4-FFF2-40B4-BE49-F238E27FC236}">
                    <a16:creationId xmlns:a16="http://schemas.microsoft.com/office/drawing/2014/main" id="{49A3FEE6-6CAC-4203-9967-FF40635364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2320" y="3205680"/>
                <a:ext cx="944880" cy="806503"/>
              </a:xfrm>
              <a:prstGeom prst="rect">
                <a:avLst/>
              </a:prstGeom>
              <a:blipFill>
                <a:blip r:embed="rId6"/>
                <a:stretch>
                  <a:fillRect r="-774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tângulo 20">
            <a:extLst>
              <a:ext uri="{FF2B5EF4-FFF2-40B4-BE49-F238E27FC236}">
                <a16:creationId xmlns:a16="http://schemas.microsoft.com/office/drawing/2014/main" id="{4900196D-E848-40D3-A2B1-8B086CC4F3AF}"/>
              </a:ext>
            </a:extLst>
          </p:cNvPr>
          <p:cNvSpPr/>
          <p:nvPr/>
        </p:nvSpPr>
        <p:spPr>
          <a:xfrm>
            <a:off x="8307938" y="3104818"/>
            <a:ext cx="1133643" cy="1008225"/>
          </a:xfrm>
          <a:prstGeom prst="rect">
            <a:avLst/>
          </a:prstGeom>
          <a:noFill/>
          <a:ln w="2857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B4C481A2-C98D-459D-9412-34177206CC34}"/>
              </a:ext>
            </a:extLst>
          </p:cNvPr>
          <p:cNvSpPr/>
          <p:nvPr/>
        </p:nvSpPr>
        <p:spPr>
          <a:xfrm>
            <a:off x="6933396" y="3104818"/>
            <a:ext cx="1133643" cy="1008225"/>
          </a:xfrm>
          <a:prstGeom prst="rect">
            <a:avLst/>
          </a:prstGeom>
          <a:noFill/>
          <a:ln w="2857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Título 1">
            <a:extLst>
              <a:ext uri="{FF2B5EF4-FFF2-40B4-BE49-F238E27FC236}">
                <a16:creationId xmlns:a16="http://schemas.microsoft.com/office/drawing/2014/main" id="{064602A1-8A20-46E4-8E06-399641259C81}"/>
              </a:ext>
            </a:extLst>
          </p:cNvPr>
          <p:cNvSpPr txBox="1">
            <a:spLocks/>
          </p:cNvSpPr>
          <p:nvPr/>
        </p:nvSpPr>
        <p:spPr bwMode="black">
          <a:xfrm>
            <a:off x="2444285" y="4149685"/>
            <a:ext cx="1133643" cy="4807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600" i="1" dirty="0" err="1">
                <a:solidFill>
                  <a:schemeClr val="tx1"/>
                </a:solidFill>
              </a:rPr>
              <a:t>Repeat</a:t>
            </a:r>
            <a:r>
              <a:rPr lang="pt-BR" sz="1600" i="1" dirty="0">
                <a:solidFill>
                  <a:schemeClr val="tx1"/>
                </a:solidFill>
              </a:rPr>
              <a:t> {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CaixaDeTexto 23">
                <a:extLst>
                  <a:ext uri="{FF2B5EF4-FFF2-40B4-BE49-F238E27FC236}">
                    <a16:creationId xmlns:a16="http://schemas.microsoft.com/office/drawing/2014/main" id="{9032AB81-83F3-4E93-A805-67A15E33A82E}"/>
                  </a:ext>
                </a:extLst>
              </p:cNvPr>
              <p:cNvSpPr txBox="1"/>
              <p:nvPr/>
            </p:nvSpPr>
            <p:spPr>
              <a:xfrm>
                <a:off x="3054688" y="4680501"/>
                <a:ext cx="3591560" cy="82099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>
          <p:sp>
            <p:nvSpPr>
              <p:cNvPr id="24" name="CaixaDeTexto 23">
                <a:extLst>
                  <a:ext uri="{FF2B5EF4-FFF2-40B4-BE49-F238E27FC236}">
                    <a16:creationId xmlns:a16="http://schemas.microsoft.com/office/drawing/2014/main" id="{9032AB81-83F3-4E93-A805-67A15E33A8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4688" y="4680501"/>
                <a:ext cx="3591560" cy="82099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ítulo 1">
            <a:extLst>
              <a:ext uri="{FF2B5EF4-FFF2-40B4-BE49-F238E27FC236}">
                <a16:creationId xmlns:a16="http://schemas.microsoft.com/office/drawing/2014/main" id="{409D5091-220F-4C3A-AF06-1365C8CB0F0C}"/>
              </a:ext>
            </a:extLst>
          </p:cNvPr>
          <p:cNvSpPr txBox="1">
            <a:spLocks/>
          </p:cNvSpPr>
          <p:nvPr/>
        </p:nvSpPr>
        <p:spPr bwMode="black">
          <a:xfrm>
            <a:off x="4676140" y="5956920"/>
            <a:ext cx="2951480" cy="4807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600" i="1" dirty="0">
                <a:solidFill>
                  <a:schemeClr val="tx1"/>
                </a:solidFill>
              </a:rPr>
              <a:t>Atualização simultânea</a:t>
            </a:r>
          </a:p>
        </p:txBody>
      </p:sp>
      <p:sp>
        <p:nvSpPr>
          <p:cNvPr id="26" name="Título 1">
            <a:extLst>
              <a:ext uri="{FF2B5EF4-FFF2-40B4-BE49-F238E27FC236}">
                <a16:creationId xmlns:a16="http://schemas.microsoft.com/office/drawing/2014/main" id="{60DBD189-1CEF-4F47-91CE-BFE8EDC1630D}"/>
              </a:ext>
            </a:extLst>
          </p:cNvPr>
          <p:cNvSpPr txBox="1">
            <a:spLocks/>
          </p:cNvSpPr>
          <p:nvPr/>
        </p:nvSpPr>
        <p:spPr bwMode="black">
          <a:xfrm>
            <a:off x="2468880" y="5555041"/>
            <a:ext cx="280203" cy="4807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600" i="1" dirty="0">
                <a:solidFill>
                  <a:schemeClr val="tx1"/>
                </a:solidFill>
              </a:rPr>
              <a:t>}</a:t>
            </a:r>
          </a:p>
        </p:txBody>
      </p:sp>
      <p:cxnSp>
        <p:nvCxnSpPr>
          <p:cNvPr id="31" name="Conector: Angulado 30">
            <a:extLst>
              <a:ext uri="{FF2B5EF4-FFF2-40B4-BE49-F238E27FC236}">
                <a16:creationId xmlns:a16="http://schemas.microsoft.com/office/drawing/2014/main" id="{9A34C883-952F-459F-9ACF-6FAC5E2F63B7}"/>
              </a:ext>
            </a:extLst>
          </p:cNvPr>
          <p:cNvCxnSpPr>
            <a:cxnSpLocks/>
            <a:stCxn id="21" idx="2"/>
            <a:endCxn id="24" idx="2"/>
          </p:cNvCxnSpPr>
          <p:nvPr/>
        </p:nvCxnSpPr>
        <p:spPr>
          <a:xfrm rot="5400000">
            <a:off x="6168388" y="2795123"/>
            <a:ext cx="1388452" cy="4024292"/>
          </a:xfrm>
          <a:prstGeom prst="bentConnector3">
            <a:avLst>
              <a:gd name="adj1" fmla="val 116464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: Angulado 34">
            <a:extLst>
              <a:ext uri="{FF2B5EF4-FFF2-40B4-BE49-F238E27FC236}">
                <a16:creationId xmlns:a16="http://schemas.microsoft.com/office/drawing/2014/main" id="{E7F09248-61D1-436F-B4CE-55385FCCA098}"/>
              </a:ext>
            </a:extLst>
          </p:cNvPr>
          <p:cNvCxnSpPr>
            <a:cxnSpLocks/>
          </p:cNvCxnSpPr>
          <p:nvPr/>
        </p:nvCxnSpPr>
        <p:spPr>
          <a:xfrm rot="5400000">
            <a:off x="5367428" y="3465826"/>
            <a:ext cx="1501130" cy="1427479"/>
          </a:xfrm>
          <a:prstGeom prst="bentConnector3">
            <a:avLst>
              <a:gd name="adj1" fmla="val 1269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4742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/>
      <p:bldP spid="24" grpId="0"/>
      <p:bldP spid="25" grpId="0"/>
      <p:bldP spid="26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772160" y="438419"/>
            <a:ext cx="10759440" cy="1362113"/>
          </a:xfrm>
        </p:spPr>
        <p:txBody>
          <a:bodyPr/>
          <a:lstStyle/>
          <a:p>
            <a:r>
              <a:rPr lang="pt-BR" dirty="0" err="1">
                <a:solidFill>
                  <a:schemeClr val="bg2"/>
                </a:solidFill>
              </a:rPr>
              <a:t>Advanced</a:t>
            </a:r>
            <a:r>
              <a:rPr lang="pt-BR" dirty="0">
                <a:solidFill>
                  <a:schemeClr val="bg2"/>
                </a:solidFill>
              </a:rPr>
              <a:t> </a:t>
            </a:r>
            <a:r>
              <a:rPr lang="pt-BR" dirty="0" err="1">
                <a:solidFill>
                  <a:schemeClr val="bg2"/>
                </a:solidFill>
              </a:rPr>
              <a:t>Optimization</a:t>
            </a:r>
            <a:endParaRPr lang="pt-BR" dirty="0">
              <a:solidFill>
                <a:schemeClr val="bg2"/>
              </a:solidFill>
            </a:endParaRPr>
          </a:p>
        </p:txBody>
      </p:sp>
      <p:sp>
        <p:nvSpPr>
          <p:cNvPr id="27" name="Título 1">
            <a:extLst>
              <a:ext uri="{FF2B5EF4-FFF2-40B4-BE49-F238E27FC236}">
                <a16:creationId xmlns:a16="http://schemas.microsoft.com/office/drawing/2014/main" id="{16025DD4-00B9-4544-B922-98378E34118B}"/>
              </a:ext>
            </a:extLst>
          </p:cNvPr>
          <p:cNvSpPr txBox="1">
            <a:spLocks/>
          </p:cNvSpPr>
          <p:nvPr/>
        </p:nvSpPr>
        <p:spPr bwMode="black">
          <a:xfrm>
            <a:off x="1330960" y="2202249"/>
            <a:ext cx="6248400" cy="8942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400" dirty="0">
                <a:solidFill>
                  <a:schemeClr val="tx1"/>
                </a:solidFill>
              </a:rPr>
              <a:t>Alguns algoritmos que fazem esse papel:</a:t>
            </a:r>
            <a:endParaRPr lang="pt-BR" sz="1600" i="1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CaixaDeTexto 1">
                <a:extLst>
                  <a:ext uri="{FF2B5EF4-FFF2-40B4-BE49-F238E27FC236}">
                    <a16:creationId xmlns:a16="http://schemas.microsoft.com/office/drawing/2014/main" id="{3C028818-0245-4D8A-8C11-8DF62EB9748A}"/>
                  </a:ext>
                </a:extLst>
              </p:cNvPr>
              <p:cNvSpPr txBox="1"/>
              <p:nvPr/>
            </p:nvSpPr>
            <p:spPr>
              <a:xfrm>
                <a:off x="2773680" y="3872596"/>
                <a:ext cx="283231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𝐶𝑜𝑛𝑗𝑢𝑔𝑎𝑡𝑒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𝐺𝑟𝑎𝑑𝑖𝑒𝑛𝑡</m:t>
                      </m:r>
                    </m:oMath>
                  </m:oMathPara>
                </a14:m>
                <a:endParaRPr lang="pt-BR" sz="2400" b="0" dirty="0"/>
              </a:p>
            </p:txBody>
          </p:sp>
        </mc:Choice>
        <mc:Fallback>
          <p:sp>
            <p:nvSpPr>
              <p:cNvPr id="2" name="CaixaDeTexto 1">
                <a:extLst>
                  <a:ext uri="{FF2B5EF4-FFF2-40B4-BE49-F238E27FC236}">
                    <a16:creationId xmlns:a16="http://schemas.microsoft.com/office/drawing/2014/main" id="{3C028818-0245-4D8A-8C11-8DF62EB974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3680" y="3872596"/>
                <a:ext cx="2832314" cy="369332"/>
              </a:xfrm>
              <a:prstGeom prst="rect">
                <a:avLst/>
              </a:prstGeom>
              <a:blipFill>
                <a:blip r:embed="rId3"/>
                <a:stretch>
                  <a:fillRect l="-3226" r="-2151" b="-3278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tângulo 2">
                <a:extLst>
                  <a:ext uri="{FF2B5EF4-FFF2-40B4-BE49-F238E27FC236}">
                    <a16:creationId xmlns:a16="http://schemas.microsoft.com/office/drawing/2014/main" id="{5EACD70D-94CD-418B-B0FA-D0D8529E4498}"/>
                  </a:ext>
                </a:extLst>
              </p:cNvPr>
              <p:cNvSpPr/>
              <p:nvPr/>
            </p:nvSpPr>
            <p:spPr>
              <a:xfrm>
                <a:off x="2692400" y="4392414"/>
                <a:ext cx="100662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𝐵𝐹𝐺𝑆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>
          <p:sp>
            <p:nvSpPr>
              <p:cNvPr id="3" name="Retângulo 2">
                <a:extLst>
                  <a:ext uri="{FF2B5EF4-FFF2-40B4-BE49-F238E27FC236}">
                    <a16:creationId xmlns:a16="http://schemas.microsoft.com/office/drawing/2014/main" id="{5EACD70D-94CD-418B-B0FA-D0D8529E44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2400" y="4392414"/>
                <a:ext cx="1006622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Retângulo 28">
                <a:extLst>
                  <a:ext uri="{FF2B5EF4-FFF2-40B4-BE49-F238E27FC236}">
                    <a16:creationId xmlns:a16="http://schemas.microsoft.com/office/drawing/2014/main" id="{95F0451D-1D98-4323-9D41-216177536A02}"/>
                  </a:ext>
                </a:extLst>
              </p:cNvPr>
              <p:cNvSpPr/>
              <p:nvPr/>
            </p:nvSpPr>
            <p:spPr>
              <a:xfrm>
                <a:off x="2692400" y="4942861"/>
                <a:ext cx="154247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𝐵𝐹𝐺𝑆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>
          <p:sp>
            <p:nvSpPr>
              <p:cNvPr id="29" name="Retângulo 28">
                <a:extLst>
                  <a:ext uri="{FF2B5EF4-FFF2-40B4-BE49-F238E27FC236}">
                    <a16:creationId xmlns:a16="http://schemas.microsoft.com/office/drawing/2014/main" id="{95F0451D-1D98-4323-9D41-216177536A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2400" y="4942861"/>
                <a:ext cx="1542474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CaixaDeTexto 29">
                <a:extLst>
                  <a:ext uri="{FF2B5EF4-FFF2-40B4-BE49-F238E27FC236}">
                    <a16:creationId xmlns:a16="http://schemas.microsoft.com/office/drawing/2014/main" id="{A77425F3-A72E-44C3-A8BB-1E3269D4C483}"/>
                  </a:ext>
                </a:extLst>
              </p:cNvPr>
              <p:cNvSpPr txBox="1"/>
              <p:nvPr/>
            </p:nvSpPr>
            <p:spPr>
              <a:xfrm>
                <a:off x="2773680" y="3352779"/>
                <a:ext cx="248843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𝐺𝑟𝑎𝑑𝑖𝑒𝑛𝑡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𝐷𝑒𝑠𝑐𝑒𝑛𝑡</m:t>
                      </m:r>
                    </m:oMath>
                  </m:oMathPara>
                </a14:m>
                <a:endParaRPr lang="pt-BR" sz="2400" b="0" dirty="0"/>
              </a:p>
            </p:txBody>
          </p:sp>
        </mc:Choice>
        <mc:Fallback>
          <p:sp>
            <p:nvSpPr>
              <p:cNvPr id="30" name="CaixaDeTexto 29">
                <a:extLst>
                  <a:ext uri="{FF2B5EF4-FFF2-40B4-BE49-F238E27FC236}">
                    <a16:creationId xmlns:a16="http://schemas.microsoft.com/office/drawing/2014/main" id="{A77425F3-A72E-44C3-A8BB-1E3269D4C4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3680" y="3352779"/>
                <a:ext cx="2488438" cy="369332"/>
              </a:xfrm>
              <a:prstGeom prst="rect">
                <a:avLst/>
              </a:prstGeom>
              <a:blipFill>
                <a:blip r:embed="rId6"/>
                <a:stretch>
                  <a:fillRect l="-2451" r="-2206" b="-655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57349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bg2"/>
                </a:solidFill>
              </a:rPr>
              <a:t>Classificação Binária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68302FFF-4C82-40BD-B78F-C1EF966DDB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20" y="2180183"/>
            <a:ext cx="5516631" cy="2547778"/>
          </a:xfrm>
          <a:prstGeom prst="rect">
            <a:avLst/>
          </a:prstGeom>
        </p:spPr>
      </p:pic>
      <p:sp>
        <p:nvSpPr>
          <p:cNvPr id="4" name="Título 1">
            <a:extLst>
              <a:ext uri="{FF2B5EF4-FFF2-40B4-BE49-F238E27FC236}">
                <a16:creationId xmlns:a16="http://schemas.microsoft.com/office/drawing/2014/main" id="{22F666AC-A61F-4368-8F5C-63F72E9C36D4}"/>
              </a:ext>
            </a:extLst>
          </p:cNvPr>
          <p:cNvSpPr txBox="1">
            <a:spLocks/>
          </p:cNvSpPr>
          <p:nvPr/>
        </p:nvSpPr>
        <p:spPr bwMode="black">
          <a:xfrm>
            <a:off x="6333957" y="2180183"/>
            <a:ext cx="4445804" cy="8942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400" dirty="0">
                <a:solidFill>
                  <a:schemeClr val="tx1"/>
                </a:solidFill>
              </a:rPr>
              <a:t>Regressão Linear não funciona</a:t>
            </a:r>
          </a:p>
          <a:p>
            <a:r>
              <a:rPr lang="pt-BR" sz="1600" i="1" dirty="0">
                <a:solidFill>
                  <a:schemeClr val="tx1"/>
                </a:solidFill>
              </a:rPr>
              <a:t>O que fazer com valores contínuos da reta?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D07D6208-3360-44A0-98D1-9F15CE541781}"/>
              </a:ext>
            </a:extLst>
          </p:cNvPr>
          <p:cNvSpPr txBox="1">
            <a:spLocks/>
          </p:cNvSpPr>
          <p:nvPr/>
        </p:nvSpPr>
        <p:spPr bwMode="black">
          <a:xfrm>
            <a:off x="6333956" y="3226663"/>
            <a:ext cx="5858043" cy="8942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400" dirty="0" err="1">
                <a:solidFill>
                  <a:schemeClr val="tx1"/>
                </a:solidFill>
              </a:rPr>
              <a:t>Threshold</a:t>
            </a:r>
            <a:r>
              <a:rPr lang="pt-BR" sz="2400" dirty="0">
                <a:solidFill>
                  <a:schemeClr val="tx1"/>
                </a:solidFill>
              </a:rPr>
              <a:t> é </a:t>
            </a:r>
            <a:r>
              <a:rPr lang="pt-BR" sz="2400" dirty="0" err="1">
                <a:solidFill>
                  <a:schemeClr val="tx1"/>
                </a:solidFill>
              </a:rPr>
              <a:t>inefetivo</a:t>
            </a:r>
            <a:endParaRPr lang="pt-BR" sz="2400" dirty="0">
              <a:solidFill>
                <a:schemeClr val="tx1"/>
              </a:solidFill>
            </a:endParaRPr>
          </a:p>
          <a:p>
            <a:r>
              <a:rPr lang="pt-BR" sz="1600" i="1" dirty="0">
                <a:solidFill>
                  <a:schemeClr val="tx1"/>
                </a:solidFill>
              </a:rPr>
              <a:t>Mesmo com um limite, haveria classificações incorretas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DD6EE512-2225-4420-819E-DBB78291D783}"/>
                  </a:ext>
                </a:extLst>
              </p:cNvPr>
              <p:cNvSpPr txBox="1"/>
              <p:nvPr/>
            </p:nvSpPr>
            <p:spPr>
              <a:xfrm>
                <a:off x="2683447" y="5373281"/>
                <a:ext cx="17493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DD6EE512-2225-4420-819E-DBB78291D7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3447" y="5373281"/>
                <a:ext cx="1749325" cy="369332"/>
              </a:xfrm>
              <a:prstGeom prst="rect">
                <a:avLst/>
              </a:prstGeom>
              <a:blipFill>
                <a:blip r:embed="rId4"/>
                <a:stretch>
                  <a:fillRect l="-3833" r="-1742" b="-1639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tângulo 1">
                <a:extLst>
                  <a:ext uri="{FF2B5EF4-FFF2-40B4-BE49-F238E27FC236}">
                    <a16:creationId xmlns:a16="http://schemas.microsoft.com/office/drawing/2014/main" id="{3B65397D-740C-42BC-9099-72E2E5FF8A56}"/>
                  </a:ext>
                </a:extLst>
              </p:cNvPr>
              <p:cNvSpPr/>
              <p:nvPr/>
            </p:nvSpPr>
            <p:spPr>
              <a:xfrm>
                <a:off x="2326323" y="5742613"/>
                <a:ext cx="230056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𝑝𝑜𝑑𝑒</m:t>
                      </m:r>
                      <m:r>
                        <a:rPr lang="pt-B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𝑠𝑒𝑟</m:t>
                      </m:r>
                      <m:r>
                        <a:rPr lang="pt-B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&gt;1 </m:t>
                      </m:r>
                      <m:r>
                        <a:rPr lang="pt-B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𝑜𝑢</m:t>
                      </m:r>
                      <m:r>
                        <a:rPr lang="pt-B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" name="Retângulo 1">
                <a:extLst>
                  <a:ext uri="{FF2B5EF4-FFF2-40B4-BE49-F238E27FC236}">
                    <a16:creationId xmlns:a16="http://schemas.microsoft.com/office/drawing/2014/main" id="{3B65397D-740C-42BC-9099-72E2E5FF8A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6323" y="5742613"/>
                <a:ext cx="2300565" cy="369332"/>
              </a:xfrm>
              <a:prstGeom prst="rect">
                <a:avLst/>
              </a:prstGeom>
              <a:blipFill>
                <a:blip r:embed="rId5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88595AAC-06E1-49EC-8C7A-566B39E2BE1B}"/>
                  </a:ext>
                </a:extLst>
              </p:cNvPr>
              <p:cNvSpPr txBox="1"/>
              <p:nvPr/>
            </p:nvSpPr>
            <p:spPr>
              <a:xfrm>
                <a:off x="7499287" y="5475308"/>
                <a:ext cx="146803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=0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𝑜𝑢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 1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88595AAC-06E1-49EC-8C7A-566B39E2BE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9287" y="5475308"/>
                <a:ext cx="1468031" cy="369332"/>
              </a:xfrm>
              <a:prstGeom prst="rect">
                <a:avLst/>
              </a:prstGeom>
              <a:blipFill>
                <a:blip r:embed="rId6"/>
                <a:stretch>
                  <a:fillRect l="-4564" r="-4564" b="-2459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5D07B5C8-122C-4517-9BE2-79E9858856D1}"/>
              </a:ext>
            </a:extLst>
          </p:cNvPr>
          <p:cNvCxnSpPr/>
          <p:nvPr/>
        </p:nvCxnSpPr>
        <p:spPr>
          <a:xfrm>
            <a:off x="4897120" y="5638800"/>
            <a:ext cx="21132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tângulo 11">
                <a:extLst>
                  <a:ext uri="{FF2B5EF4-FFF2-40B4-BE49-F238E27FC236}">
                    <a16:creationId xmlns:a16="http://schemas.microsoft.com/office/drawing/2014/main" id="{78119C60-C559-4414-81E8-4558A95C9626}"/>
                  </a:ext>
                </a:extLst>
              </p:cNvPr>
              <p:cNvSpPr/>
              <p:nvPr/>
            </p:nvSpPr>
            <p:spPr>
              <a:xfrm>
                <a:off x="5337852" y="5302252"/>
                <a:ext cx="129227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𝑄𝑢𝑒𝑟𝑒𝑚𝑜𝑠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2" name="Retângulo 11">
                <a:extLst>
                  <a:ext uri="{FF2B5EF4-FFF2-40B4-BE49-F238E27FC236}">
                    <a16:creationId xmlns:a16="http://schemas.microsoft.com/office/drawing/2014/main" id="{78119C60-C559-4414-81E8-4558A95C96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7852" y="5302252"/>
                <a:ext cx="1292277" cy="369332"/>
              </a:xfrm>
              <a:prstGeom prst="rect">
                <a:avLst/>
              </a:prstGeom>
              <a:blipFill>
                <a:blip r:embed="rId7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Sinal de Multiplicação 10">
            <a:extLst>
              <a:ext uri="{FF2B5EF4-FFF2-40B4-BE49-F238E27FC236}">
                <a16:creationId xmlns:a16="http://schemas.microsoft.com/office/drawing/2014/main" id="{2E1A7BC4-BD70-40F8-875F-D16FA08F22EC}"/>
              </a:ext>
            </a:extLst>
          </p:cNvPr>
          <p:cNvSpPr/>
          <p:nvPr/>
        </p:nvSpPr>
        <p:spPr>
          <a:xfrm>
            <a:off x="2717267" y="4956003"/>
            <a:ext cx="1600146" cy="1573220"/>
          </a:xfrm>
          <a:prstGeom prst="mathMultiply">
            <a:avLst/>
          </a:prstGeom>
          <a:solidFill>
            <a:schemeClr val="accent1">
              <a:lumMod val="40000"/>
              <a:lumOff val="60000"/>
            </a:schemeClr>
          </a:solidFill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62178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1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7" grpId="0"/>
      <p:bldP spid="2" grpId="0"/>
      <p:bldP spid="9" grpId="0"/>
      <p:bldP spid="12" grpId="0"/>
      <p:bldP spid="1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ítulo 1">
                <a:extLst>
                  <a:ext uri="{FF2B5EF4-FFF2-40B4-BE49-F238E27FC236}">
                    <a16:creationId xmlns:a16="http://schemas.microsoft.com/office/drawing/2014/main" id="{8D808883-6C49-4043-A514-D0FF85147CB3}"/>
                  </a:ext>
                </a:extLst>
              </p:cNvPr>
              <p:cNvSpPr txBox="1">
                <a:spLocks/>
              </p:cNvSpPr>
              <p:nvPr/>
            </p:nvSpPr>
            <p:spPr bwMode="black">
              <a:xfrm>
                <a:off x="1409700" y="2685008"/>
                <a:ext cx="10096499" cy="89422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5000"/>
                  </a:lnSpc>
                  <a:spcBef>
                    <a:spcPct val="0"/>
                  </a:spcBef>
                  <a:buNone/>
                  <a:defRPr sz="3000" kern="120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pt-BR" sz="4000" dirty="0">
                    <a:solidFill>
                      <a:schemeClr val="tx1"/>
                    </a:solidFill>
                  </a:rPr>
                  <a:t>Então como seria a função </a:t>
                </a:r>
                <a:r>
                  <a:rPr lang="pt-BR" sz="4000" dirty="0" err="1">
                    <a:solidFill>
                      <a:schemeClr val="tx1"/>
                    </a:solidFill>
                  </a:rPr>
                  <a:t>hyothesis</a:t>
                </a:r>
                <a:r>
                  <a:rPr lang="pt-BR" sz="40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4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40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pt-BR" sz="40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pt-BR" sz="4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sz="40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pt-BR" sz="40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?</m:t>
                    </m:r>
                  </m:oMath>
                </a14:m>
                <a:endParaRPr lang="pt-BR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Título 1">
                <a:extLst>
                  <a:ext uri="{FF2B5EF4-FFF2-40B4-BE49-F238E27FC236}">
                    <a16:creationId xmlns:a16="http://schemas.microsoft.com/office/drawing/2014/main" id="{8D808883-6C49-4043-A514-D0FF85147C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black">
              <a:xfrm>
                <a:off x="1409700" y="2685008"/>
                <a:ext cx="10096499" cy="894223"/>
              </a:xfrm>
              <a:prstGeom prst="rect">
                <a:avLst/>
              </a:prstGeom>
              <a:blipFill>
                <a:blip r:embed="rId3"/>
                <a:stretch>
                  <a:fillRect l="-2114" t="-2721" b="-1700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0487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DD6EE512-2225-4420-819E-DBB78291D783}"/>
                  </a:ext>
                </a:extLst>
              </p:cNvPr>
              <p:cNvSpPr txBox="1"/>
              <p:nvPr/>
            </p:nvSpPr>
            <p:spPr>
              <a:xfrm>
                <a:off x="3038554" y="2381506"/>
                <a:ext cx="197413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0≤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≤1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DD6EE512-2225-4420-819E-DBB78291D7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8554" y="2381506"/>
                <a:ext cx="1974130" cy="369332"/>
              </a:xfrm>
              <a:prstGeom prst="rect">
                <a:avLst/>
              </a:prstGeom>
              <a:blipFill>
                <a:blip r:embed="rId3"/>
                <a:stretch>
                  <a:fillRect l="-3086" r="-3395" b="-16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tângulo 13">
                <a:extLst>
                  <a:ext uri="{FF2B5EF4-FFF2-40B4-BE49-F238E27FC236}">
                    <a16:creationId xmlns:a16="http://schemas.microsoft.com/office/drawing/2014/main" id="{658B4097-D1A7-4877-A79E-1547CCEA5A94}"/>
                  </a:ext>
                </a:extLst>
              </p:cNvPr>
              <p:cNvSpPr/>
              <p:nvPr/>
            </p:nvSpPr>
            <p:spPr>
              <a:xfrm>
                <a:off x="521158" y="2381506"/>
                <a:ext cx="135319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𝑄𝑢𝑒𝑟𝑒𝑚𝑜𝑠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4" name="Retângulo 13">
                <a:extLst>
                  <a:ext uri="{FF2B5EF4-FFF2-40B4-BE49-F238E27FC236}">
                    <a16:creationId xmlns:a16="http://schemas.microsoft.com/office/drawing/2014/main" id="{658B4097-D1A7-4877-A79E-1547CCEA5A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158" y="2381506"/>
                <a:ext cx="1353191" cy="369332"/>
              </a:xfrm>
              <a:prstGeom prst="rect">
                <a:avLst/>
              </a:prstGeom>
              <a:blipFill>
                <a:blip r:embed="rId4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tângulo 14">
                <a:extLst>
                  <a:ext uri="{FF2B5EF4-FFF2-40B4-BE49-F238E27FC236}">
                    <a16:creationId xmlns:a16="http://schemas.microsoft.com/office/drawing/2014/main" id="{3889E2C3-1C40-42E2-9C08-AE98966BAB1B}"/>
                  </a:ext>
                </a:extLst>
              </p:cNvPr>
              <p:cNvSpPr/>
              <p:nvPr/>
            </p:nvSpPr>
            <p:spPr>
              <a:xfrm>
                <a:off x="521158" y="3059668"/>
                <a:ext cx="221028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𝐿𝑖𝑛𝑒𝑎𝑟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𝑅𝑒𝑔𝑟𝑒𝑠𝑠𝑖𝑜𝑛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5" name="Retângulo 14">
                <a:extLst>
                  <a:ext uri="{FF2B5EF4-FFF2-40B4-BE49-F238E27FC236}">
                    <a16:creationId xmlns:a16="http://schemas.microsoft.com/office/drawing/2014/main" id="{3889E2C3-1C40-42E2-9C08-AE98966BAB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158" y="3059668"/>
                <a:ext cx="2210285" cy="369332"/>
              </a:xfrm>
              <a:prstGeom prst="rect">
                <a:avLst/>
              </a:prstGeom>
              <a:blipFill>
                <a:blip r:embed="rId5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aixaDeTexto 15">
                <a:extLst>
                  <a:ext uri="{FF2B5EF4-FFF2-40B4-BE49-F238E27FC236}">
                    <a16:creationId xmlns:a16="http://schemas.microsoft.com/office/drawing/2014/main" id="{A0AF350C-1025-4C1D-B72D-F6F9A6D01095}"/>
                  </a:ext>
                </a:extLst>
              </p:cNvPr>
              <p:cNvSpPr txBox="1"/>
              <p:nvPr/>
            </p:nvSpPr>
            <p:spPr>
              <a:xfrm>
                <a:off x="3038554" y="3059668"/>
                <a:ext cx="17493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16" name="CaixaDeTexto 15">
                <a:extLst>
                  <a:ext uri="{FF2B5EF4-FFF2-40B4-BE49-F238E27FC236}">
                    <a16:creationId xmlns:a16="http://schemas.microsoft.com/office/drawing/2014/main" id="{A0AF350C-1025-4C1D-B72D-F6F9A6D010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8554" y="3059668"/>
                <a:ext cx="1749325" cy="369332"/>
              </a:xfrm>
              <a:prstGeom prst="rect">
                <a:avLst/>
              </a:prstGeom>
              <a:blipFill>
                <a:blip r:embed="rId6"/>
                <a:stretch>
                  <a:fillRect l="-3833" r="-1742" b="-1475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tângulo 16">
                <a:extLst>
                  <a:ext uri="{FF2B5EF4-FFF2-40B4-BE49-F238E27FC236}">
                    <a16:creationId xmlns:a16="http://schemas.microsoft.com/office/drawing/2014/main" id="{C5FF4196-462F-4E42-9E9A-433659A1FBCB}"/>
                  </a:ext>
                </a:extLst>
              </p:cNvPr>
              <p:cNvSpPr/>
              <p:nvPr/>
            </p:nvSpPr>
            <p:spPr>
              <a:xfrm>
                <a:off x="521157" y="3737830"/>
                <a:ext cx="237122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𝐿𝑜𝑔𝑖𝑠𝑡𝑖𝑐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𝑅𝑒𝑔𝑟𝑒𝑠𝑠𝑖𝑜𝑛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7" name="Retângulo 16">
                <a:extLst>
                  <a:ext uri="{FF2B5EF4-FFF2-40B4-BE49-F238E27FC236}">
                    <a16:creationId xmlns:a16="http://schemas.microsoft.com/office/drawing/2014/main" id="{C5FF4196-462F-4E42-9E9A-433659A1FB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157" y="3737830"/>
                <a:ext cx="2371227" cy="369332"/>
              </a:xfrm>
              <a:prstGeom prst="rect">
                <a:avLst/>
              </a:prstGeom>
              <a:blipFill>
                <a:blip r:embed="rId7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aixaDeTexto 17">
                <a:extLst>
                  <a:ext uri="{FF2B5EF4-FFF2-40B4-BE49-F238E27FC236}">
                    <a16:creationId xmlns:a16="http://schemas.microsoft.com/office/drawing/2014/main" id="{525802B5-C606-4717-866A-C39189A4D800}"/>
                  </a:ext>
                </a:extLst>
              </p:cNvPr>
              <p:cNvSpPr txBox="1"/>
              <p:nvPr/>
            </p:nvSpPr>
            <p:spPr>
              <a:xfrm>
                <a:off x="3038553" y="3737830"/>
                <a:ext cx="219861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18" name="CaixaDeTexto 17">
                <a:extLst>
                  <a:ext uri="{FF2B5EF4-FFF2-40B4-BE49-F238E27FC236}">
                    <a16:creationId xmlns:a16="http://schemas.microsoft.com/office/drawing/2014/main" id="{525802B5-C606-4717-866A-C39189A4D8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8553" y="3737830"/>
                <a:ext cx="2198615" cy="369332"/>
              </a:xfrm>
              <a:prstGeom prst="rect">
                <a:avLst/>
              </a:prstGeom>
              <a:blipFill>
                <a:blip r:embed="rId8"/>
                <a:stretch>
                  <a:fillRect l="-3047" r="-4432" b="-3442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aixaDeTexto 18">
                <a:extLst>
                  <a:ext uri="{FF2B5EF4-FFF2-40B4-BE49-F238E27FC236}">
                    <a16:creationId xmlns:a16="http://schemas.microsoft.com/office/drawing/2014/main" id="{955948CD-2B36-473A-BACE-153D22C7BA44}"/>
                  </a:ext>
                </a:extLst>
              </p:cNvPr>
              <p:cNvSpPr txBox="1"/>
              <p:nvPr/>
            </p:nvSpPr>
            <p:spPr>
              <a:xfrm>
                <a:off x="6005699" y="3572464"/>
                <a:ext cx="2076273" cy="7000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19" name="CaixaDeTexto 18">
                <a:extLst>
                  <a:ext uri="{FF2B5EF4-FFF2-40B4-BE49-F238E27FC236}">
                    <a16:creationId xmlns:a16="http://schemas.microsoft.com/office/drawing/2014/main" id="{955948CD-2B36-473A-BACE-153D22C7BA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5699" y="3572464"/>
                <a:ext cx="2076273" cy="70006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aixaDeTexto 19">
                <a:extLst>
                  <a:ext uri="{FF2B5EF4-FFF2-40B4-BE49-F238E27FC236}">
                    <a16:creationId xmlns:a16="http://schemas.microsoft.com/office/drawing/2014/main" id="{31FB3919-F0CE-4F23-8400-C7419B259BD6}"/>
                  </a:ext>
                </a:extLst>
              </p:cNvPr>
              <p:cNvSpPr txBox="1"/>
              <p:nvPr/>
            </p:nvSpPr>
            <p:spPr>
              <a:xfrm>
                <a:off x="4391443" y="5094151"/>
                <a:ext cx="2537233" cy="7382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20" name="CaixaDeTexto 19">
                <a:extLst>
                  <a:ext uri="{FF2B5EF4-FFF2-40B4-BE49-F238E27FC236}">
                    <a16:creationId xmlns:a16="http://schemas.microsoft.com/office/drawing/2014/main" id="{31FB3919-F0CE-4F23-8400-C7419B259B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1443" y="5094151"/>
                <a:ext cx="2537233" cy="73821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603ED771-ED20-42C5-A471-6E46ECD51904}"/>
              </a:ext>
            </a:extLst>
          </p:cNvPr>
          <p:cNvCxnSpPr>
            <a:cxnSpLocks/>
            <a:stCxn id="18" idx="3"/>
            <a:endCxn id="19" idx="1"/>
          </p:cNvCxnSpPr>
          <p:nvPr/>
        </p:nvCxnSpPr>
        <p:spPr>
          <a:xfrm>
            <a:off x="5237168" y="3922496"/>
            <a:ext cx="7685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have Direita 21">
            <a:extLst>
              <a:ext uri="{FF2B5EF4-FFF2-40B4-BE49-F238E27FC236}">
                <a16:creationId xmlns:a16="http://schemas.microsoft.com/office/drawing/2014/main" id="{3CA4E3B5-664F-44A6-B543-42CF52BF9AFA}"/>
              </a:ext>
            </a:extLst>
          </p:cNvPr>
          <p:cNvSpPr/>
          <p:nvPr/>
        </p:nvSpPr>
        <p:spPr>
          <a:xfrm rot="5400000">
            <a:off x="5598790" y="3455437"/>
            <a:ext cx="369333" cy="2290439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Título 1">
            <a:extLst>
              <a:ext uri="{FF2B5EF4-FFF2-40B4-BE49-F238E27FC236}">
                <a16:creationId xmlns:a16="http://schemas.microsoft.com/office/drawing/2014/main" id="{16001618-6C70-4A40-ACE2-D768328AEB0A}"/>
              </a:ext>
            </a:extLst>
          </p:cNvPr>
          <p:cNvSpPr txBox="1">
            <a:spLocks/>
          </p:cNvSpPr>
          <p:nvPr/>
        </p:nvSpPr>
        <p:spPr bwMode="black">
          <a:xfrm>
            <a:off x="8302934" y="5094151"/>
            <a:ext cx="2605858" cy="8942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400" dirty="0">
                <a:solidFill>
                  <a:schemeClr val="tx1"/>
                </a:solidFill>
              </a:rPr>
              <a:t>Função </a:t>
            </a:r>
            <a:r>
              <a:rPr lang="pt-BR" sz="2400" dirty="0" err="1">
                <a:solidFill>
                  <a:schemeClr val="tx1"/>
                </a:solidFill>
              </a:rPr>
              <a:t>Sigmoidal</a:t>
            </a:r>
            <a:endParaRPr lang="pt-BR" sz="2400" dirty="0">
              <a:solidFill>
                <a:schemeClr val="tx1"/>
              </a:solidFill>
            </a:endParaRPr>
          </a:p>
          <a:p>
            <a:endParaRPr lang="pt-BR" sz="2400" dirty="0">
              <a:solidFill>
                <a:schemeClr val="tx1"/>
              </a:solidFill>
            </a:endParaRPr>
          </a:p>
          <a:p>
            <a:r>
              <a:rPr lang="pt-BR" sz="2400" dirty="0">
                <a:solidFill>
                  <a:schemeClr val="tx1"/>
                </a:solidFill>
              </a:rPr>
              <a:t>Função Logística</a:t>
            </a:r>
            <a:endParaRPr lang="pt-BR" sz="1600" i="1" dirty="0">
              <a:solidFill>
                <a:schemeClr val="tx1"/>
              </a:solidFill>
            </a:endParaRPr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532E2091-EF71-4F22-BEAD-BA44F93FB3F2}"/>
              </a:ext>
            </a:extLst>
          </p:cNvPr>
          <p:cNvSpPr/>
          <p:nvPr/>
        </p:nvSpPr>
        <p:spPr>
          <a:xfrm>
            <a:off x="4234649" y="4918795"/>
            <a:ext cx="2965141" cy="1171657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Título 1">
            <a:extLst>
              <a:ext uri="{FF2B5EF4-FFF2-40B4-BE49-F238E27FC236}">
                <a16:creationId xmlns:a16="http://schemas.microsoft.com/office/drawing/2014/main" id="{78053B3D-CDCC-4E2F-8295-63D5F31316E6}"/>
              </a:ext>
            </a:extLst>
          </p:cNvPr>
          <p:cNvSpPr txBox="1">
            <a:spLocks/>
          </p:cNvSpPr>
          <p:nvPr/>
        </p:nvSpPr>
        <p:spPr bwMode="black">
          <a:xfrm>
            <a:off x="772160" y="438419"/>
            <a:ext cx="9628632" cy="1362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>
                <a:solidFill>
                  <a:schemeClr val="bg2"/>
                </a:solidFill>
              </a:rPr>
              <a:t>Hypothesis – Logistic Regression Model</a:t>
            </a:r>
            <a:endParaRPr lang="pt-BR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2673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000"/>
                            </p:stCondLst>
                            <p:childTnLst>
                              <p:par>
                                <p:cTn id="58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0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300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2" grpId="0" animBg="1"/>
      <p:bldP spid="23" grpId="0"/>
      <p:bldP spid="2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aixaDeTexto 19">
                <a:extLst>
                  <a:ext uri="{FF2B5EF4-FFF2-40B4-BE49-F238E27FC236}">
                    <a16:creationId xmlns:a16="http://schemas.microsoft.com/office/drawing/2014/main" id="{31FB3919-F0CE-4F23-8400-C7419B259BD6}"/>
                  </a:ext>
                </a:extLst>
              </p:cNvPr>
              <p:cNvSpPr txBox="1"/>
              <p:nvPr/>
            </p:nvSpPr>
            <p:spPr>
              <a:xfrm>
                <a:off x="1150403" y="2320471"/>
                <a:ext cx="2537233" cy="7382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20" name="CaixaDeTexto 19">
                <a:extLst>
                  <a:ext uri="{FF2B5EF4-FFF2-40B4-BE49-F238E27FC236}">
                    <a16:creationId xmlns:a16="http://schemas.microsoft.com/office/drawing/2014/main" id="{31FB3919-F0CE-4F23-8400-C7419B259B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0403" y="2320471"/>
                <a:ext cx="2537233" cy="73821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Imagem 1">
            <a:extLst>
              <a:ext uri="{FF2B5EF4-FFF2-40B4-BE49-F238E27FC236}">
                <a16:creationId xmlns:a16="http://schemas.microsoft.com/office/drawing/2014/main" id="{3AB8C6E3-74DA-4ED3-90D3-5AAB6E0324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1512" y="2320471"/>
            <a:ext cx="6408975" cy="3787468"/>
          </a:xfrm>
          <a:prstGeom prst="rect">
            <a:avLst/>
          </a:prstGeom>
        </p:spPr>
      </p:pic>
      <p:cxnSp>
        <p:nvCxnSpPr>
          <p:cNvPr id="4" name="Conector: Curvo 3">
            <a:extLst>
              <a:ext uri="{FF2B5EF4-FFF2-40B4-BE49-F238E27FC236}">
                <a16:creationId xmlns:a16="http://schemas.microsoft.com/office/drawing/2014/main" id="{98CE28D3-C46B-46B2-B5AD-9562BCFA4776}"/>
              </a:ext>
            </a:extLst>
          </p:cNvPr>
          <p:cNvCxnSpPr/>
          <p:nvPr/>
        </p:nvCxnSpPr>
        <p:spPr>
          <a:xfrm flipV="1">
            <a:off x="4643120" y="3230880"/>
            <a:ext cx="5181600" cy="2357120"/>
          </a:xfrm>
          <a:prstGeom prst="curvedConnector3">
            <a:avLst>
              <a:gd name="adj1" fmla="val 49412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aixaDeTexto 20">
                <a:extLst>
                  <a:ext uri="{FF2B5EF4-FFF2-40B4-BE49-F238E27FC236}">
                    <a16:creationId xmlns:a16="http://schemas.microsoft.com/office/drawing/2014/main" id="{E0977E3A-A4F7-4DFF-BC34-E34A0937F29D}"/>
                  </a:ext>
                </a:extLst>
              </p:cNvPr>
              <p:cNvSpPr txBox="1"/>
              <p:nvPr/>
            </p:nvSpPr>
            <p:spPr>
              <a:xfrm>
                <a:off x="8140703" y="4189214"/>
                <a:ext cx="197413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0≤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≤1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21" name="CaixaDeTexto 20">
                <a:extLst>
                  <a:ext uri="{FF2B5EF4-FFF2-40B4-BE49-F238E27FC236}">
                    <a16:creationId xmlns:a16="http://schemas.microsoft.com/office/drawing/2014/main" id="{E0977E3A-A4F7-4DFF-BC34-E34A0937F2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0703" y="4189214"/>
                <a:ext cx="1974130" cy="369332"/>
              </a:xfrm>
              <a:prstGeom prst="rect">
                <a:avLst/>
              </a:prstGeom>
              <a:blipFill>
                <a:blip r:embed="rId5"/>
                <a:stretch>
                  <a:fillRect l="-3086" r="-3395" b="-1639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8483C14B-31F3-498A-A48F-2A5758E07CE2}"/>
              </a:ext>
            </a:extLst>
          </p:cNvPr>
          <p:cNvCxnSpPr>
            <a:cxnSpLocks/>
          </p:cNvCxnSpPr>
          <p:nvPr/>
        </p:nvCxnSpPr>
        <p:spPr>
          <a:xfrm>
            <a:off x="7772400" y="3230880"/>
            <a:ext cx="0" cy="2286000"/>
          </a:xfrm>
          <a:prstGeom prst="straightConnector1">
            <a:avLst/>
          </a:prstGeom>
          <a:ln>
            <a:solidFill>
              <a:schemeClr val="tx1"/>
            </a:solidFill>
            <a:prstDash val="lg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ítulo 1">
            <a:extLst>
              <a:ext uri="{FF2B5EF4-FFF2-40B4-BE49-F238E27FC236}">
                <a16:creationId xmlns:a16="http://schemas.microsoft.com/office/drawing/2014/main" id="{A9722C00-17FF-46C1-9E43-CB419681E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2160" y="438419"/>
            <a:ext cx="9628632" cy="1362113"/>
          </a:xfrm>
        </p:spPr>
        <p:txBody>
          <a:bodyPr/>
          <a:lstStyle/>
          <a:p>
            <a:r>
              <a:rPr lang="pt-BR" dirty="0" err="1">
                <a:solidFill>
                  <a:schemeClr val="bg2"/>
                </a:solidFill>
              </a:rPr>
              <a:t>Hypothesis</a:t>
            </a:r>
            <a:r>
              <a:rPr lang="pt-BR" dirty="0">
                <a:solidFill>
                  <a:schemeClr val="bg2"/>
                </a:solidFill>
              </a:rPr>
              <a:t> – </a:t>
            </a:r>
            <a:r>
              <a:rPr lang="pt-BR" dirty="0" err="1">
                <a:solidFill>
                  <a:schemeClr val="bg2"/>
                </a:solidFill>
              </a:rPr>
              <a:t>Logistic</a:t>
            </a:r>
            <a:r>
              <a:rPr lang="pt-BR" dirty="0">
                <a:solidFill>
                  <a:schemeClr val="bg2"/>
                </a:solidFill>
              </a:rPr>
              <a:t> </a:t>
            </a:r>
            <a:r>
              <a:rPr lang="pt-BR" dirty="0" err="1">
                <a:solidFill>
                  <a:schemeClr val="bg2"/>
                </a:solidFill>
              </a:rPr>
              <a:t>Regression</a:t>
            </a:r>
            <a:r>
              <a:rPr lang="pt-BR" dirty="0">
                <a:solidFill>
                  <a:schemeClr val="bg2"/>
                </a:solidFill>
              </a:rPr>
              <a:t> </a:t>
            </a:r>
            <a:r>
              <a:rPr lang="pt-BR" dirty="0" err="1">
                <a:solidFill>
                  <a:schemeClr val="bg2"/>
                </a:solidFill>
              </a:rPr>
              <a:t>Model</a:t>
            </a:r>
            <a:endParaRPr lang="pt-BR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9418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772160" y="438419"/>
            <a:ext cx="9628632" cy="1362113"/>
          </a:xfrm>
        </p:spPr>
        <p:txBody>
          <a:bodyPr/>
          <a:lstStyle/>
          <a:p>
            <a:r>
              <a:rPr lang="pt-BR" dirty="0" err="1">
                <a:solidFill>
                  <a:schemeClr val="bg2"/>
                </a:solidFill>
              </a:rPr>
              <a:t>Hypothesis</a:t>
            </a:r>
            <a:r>
              <a:rPr lang="pt-BR" dirty="0">
                <a:solidFill>
                  <a:schemeClr val="bg2"/>
                </a:solidFill>
              </a:rPr>
              <a:t> – Interpretação da Função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aixaDeTexto 19">
                <a:extLst>
                  <a:ext uri="{FF2B5EF4-FFF2-40B4-BE49-F238E27FC236}">
                    <a16:creationId xmlns:a16="http://schemas.microsoft.com/office/drawing/2014/main" id="{31FB3919-F0CE-4F23-8400-C7419B259BD6}"/>
                  </a:ext>
                </a:extLst>
              </p:cNvPr>
              <p:cNvSpPr txBox="1"/>
              <p:nvPr/>
            </p:nvSpPr>
            <p:spPr>
              <a:xfrm>
                <a:off x="1150403" y="2219414"/>
                <a:ext cx="645337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𝑃𝑟𝑜𝑏𝑎𝑏𝑖𝑙𝑖𝑑𝑎𝑑𝑒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𝑑𝑒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𝑎𝑝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ó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𝑖𝑛𝑝𝑢𝑡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20" name="CaixaDeTexto 19">
                <a:extLst>
                  <a:ext uri="{FF2B5EF4-FFF2-40B4-BE49-F238E27FC236}">
                    <a16:creationId xmlns:a16="http://schemas.microsoft.com/office/drawing/2014/main" id="{31FB3919-F0CE-4F23-8400-C7419B259B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0403" y="2219414"/>
                <a:ext cx="6453370" cy="369332"/>
              </a:xfrm>
              <a:prstGeom prst="rect">
                <a:avLst/>
              </a:prstGeom>
              <a:blipFill>
                <a:blip r:embed="rId3"/>
                <a:stretch>
                  <a:fillRect l="-662" r="-95" b="-3442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ítulo 1">
            <a:extLst>
              <a:ext uri="{FF2B5EF4-FFF2-40B4-BE49-F238E27FC236}">
                <a16:creationId xmlns:a16="http://schemas.microsoft.com/office/drawing/2014/main" id="{547E18F0-F9BC-4B96-A9AB-E1670161E969}"/>
              </a:ext>
            </a:extLst>
          </p:cNvPr>
          <p:cNvSpPr txBox="1">
            <a:spLocks/>
          </p:cNvSpPr>
          <p:nvPr/>
        </p:nvSpPr>
        <p:spPr bwMode="black">
          <a:xfrm>
            <a:off x="1150403" y="3291912"/>
            <a:ext cx="1389597" cy="4703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400" dirty="0">
                <a:solidFill>
                  <a:schemeClr val="tx1"/>
                </a:solidFill>
              </a:rPr>
              <a:t>Exemplo:</a:t>
            </a:r>
            <a:endParaRPr lang="pt-BR" sz="1600" i="1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844F5E15-23FB-4361-8474-E71345B8ABAF}"/>
                  </a:ext>
                </a:extLst>
              </p:cNvPr>
              <p:cNvSpPr txBox="1"/>
              <p:nvPr/>
            </p:nvSpPr>
            <p:spPr>
              <a:xfrm>
                <a:off x="2509520" y="3171699"/>
                <a:ext cx="3364447" cy="6160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pt-BR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pt-BR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pt-BR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BR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pt-BR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pt-BR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pt-BR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𝑡𝑢𝑚𝑜𝑟𝑆𝑖𝑧𝑒</m:t>
                                </m:r>
                                <m:r>
                                  <a:rPr lang="pt-BR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844F5E15-23FB-4361-8474-E71345B8AB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9520" y="3171699"/>
                <a:ext cx="3364447" cy="61600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E1AA54AA-3F4D-4CEE-8E96-DAF0733C11A4}"/>
                  </a:ext>
                </a:extLst>
              </p:cNvPr>
              <p:cNvSpPr txBox="1"/>
              <p:nvPr/>
            </p:nvSpPr>
            <p:spPr>
              <a:xfrm>
                <a:off x="6886610" y="3291839"/>
                <a:ext cx="163326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=0.7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E1AA54AA-3F4D-4CEE-8E96-DAF0733C11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6610" y="3291839"/>
                <a:ext cx="1633268" cy="369332"/>
              </a:xfrm>
              <a:prstGeom prst="rect">
                <a:avLst/>
              </a:prstGeom>
              <a:blipFill>
                <a:blip r:embed="rId5"/>
                <a:stretch>
                  <a:fillRect l="-4104" r="-4104" b="-1475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ítulo 1">
            <a:extLst>
              <a:ext uri="{FF2B5EF4-FFF2-40B4-BE49-F238E27FC236}">
                <a16:creationId xmlns:a16="http://schemas.microsoft.com/office/drawing/2014/main" id="{E67623E8-119E-4B1B-9205-78662FD2A896}"/>
              </a:ext>
            </a:extLst>
          </p:cNvPr>
          <p:cNvSpPr txBox="1">
            <a:spLocks/>
          </p:cNvSpPr>
          <p:nvPr/>
        </p:nvSpPr>
        <p:spPr bwMode="black">
          <a:xfrm>
            <a:off x="2509520" y="3821722"/>
            <a:ext cx="5858043" cy="6160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600" i="1" dirty="0">
                <a:solidFill>
                  <a:schemeClr val="tx1"/>
                </a:solidFill>
              </a:rPr>
              <a:t>O paciente tem 70% de chance de possuir um tumor maligno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B9BDC211-4620-46F2-B583-0FBCE5E260EC}"/>
                  </a:ext>
                </a:extLst>
              </p:cNvPr>
              <p:cNvSpPr txBox="1"/>
              <p:nvPr/>
            </p:nvSpPr>
            <p:spPr>
              <a:xfrm>
                <a:off x="537239" y="4909676"/>
                <a:ext cx="315208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 </m:t>
                          </m:r>
                        </m:e>
                      </m:d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;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B9BDC211-4620-46F2-B583-0FBCE5E260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239" y="4909676"/>
                <a:ext cx="3152081" cy="369332"/>
              </a:xfrm>
              <a:prstGeom prst="rect">
                <a:avLst/>
              </a:prstGeom>
              <a:blipFill>
                <a:blip r:embed="rId6"/>
                <a:stretch>
                  <a:fillRect l="-1934" r="-3095" b="-3442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ítulo 1">
            <a:extLst>
              <a:ext uri="{FF2B5EF4-FFF2-40B4-BE49-F238E27FC236}">
                <a16:creationId xmlns:a16="http://schemas.microsoft.com/office/drawing/2014/main" id="{28ABDCB7-94BF-466F-B838-398AC23957B3}"/>
              </a:ext>
            </a:extLst>
          </p:cNvPr>
          <p:cNvSpPr txBox="1">
            <a:spLocks/>
          </p:cNvSpPr>
          <p:nvPr/>
        </p:nvSpPr>
        <p:spPr bwMode="black">
          <a:xfrm>
            <a:off x="1232037" y="5755174"/>
            <a:ext cx="2209534" cy="6160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600" i="1" dirty="0">
                <a:solidFill>
                  <a:schemeClr val="tx1"/>
                </a:solidFill>
              </a:rPr>
              <a:t>Probabilidade de um tumor ser maligno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ítulo 1">
                <a:extLst>
                  <a:ext uri="{FF2B5EF4-FFF2-40B4-BE49-F238E27FC236}">
                    <a16:creationId xmlns:a16="http://schemas.microsoft.com/office/drawing/2014/main" id="{358C7F41-6B9B-4343-8338-43B39E447D00}"/>
                  </a:ext>
                </a:extLst>
              </p:cNvPr>
              <p:cNvSpPr txBox="1">
                <a:spLocks/>
              </p:cNvSpPr>
              <p:nvPr/>
            </p:nvSpPr>
            <p:spPr bwMode="black">
              <a:xfrm>
                <a:off x="4284757" y="5024945"/>
                <a:ext cx="2209534" cy="61600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5000"/>
                  </a:lnSpc>
                  <a:spcBef>
                    <a:spcPct val="0"/>
                  </a:spcBef>
                  <a:buNone/>
                  <a:defRPr sz="3000" kern="120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pt-BR" sz="1600" i="1" dirty="0">
                    <a:solidFill>
                      <a:schemeClr val="tx1"/>
                    </a:solidFill>
                  </a:rPr>
                  <a:t>Parametrizado por </a:t>
                </a:r>
                <a14:m>
                  <m:oMath xmlns:m="http://schemas.openxmlformats.org/officeDocument/2006/math">
                    <m:r>
                      <a:rPr lang="pt-BR" sz="1600" i="1" smtClean="0">
                        <a:solidFill>
                          <a:schemeClr val="tx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endParaRPr lang="pt-BR" sz="1600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Título 1">
                <a:extLst>
                  <a:ext uri="{FF2B5EF4-FFF2-40B4-BE49-F238E27FC236}">
                    <a16:creationId xmlns:a16="http://schemas.microsoft.com/office/drawing/2014/main" id="{358C7F41-6B9B-4343-8338-43B39E447D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black">
              <a:xfrm>
                <a:off x="4284757" y="5024945"/>
                <a:ext cx="2209534" cy="616003"/>
              </a:xfrm>
              <a:prstGeom prst="rect">
                <a:avLst/>
              </a:prstGeom>
              <a:blipFill>
                <a:blip r:embed="rId7"/>
                <a:stretch>
                  <a:fillRect l="-165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ítulo 1">
            <a:extLst>
              <a:ext uri="{FF2B5EF4-FFF2-40B4-BE49-F238E27FC236}">
                <a16:creationId xmlns:a16="http://schemas.microsoft.com/office/drawing/2014/main" id="{5B6BBD33-F343-4705-AE79-C636AC9FA08E}"/>
              </a:ext>
            </a:extLst>
          </p:cNvPr>
          <p:cNvSpPr txBox="1">
            <a:spLocks/>
          </p:cNvSpPr>
          <p:nvPr/>
        </p:nvSpPr>
        <p:spPr bwMode="black">
          <a:xfrm>
            <a:off x="3482117" y="5909039"/>
            <a:ext cx="2209534" cy="6160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600" i="1" dirty="0">
                <a:solidFill>
                  <a:schemeClr val="tx1"/>
                </a:solidFill>
              </a:rPr>
              <a:t>Dado um paciente</a:t>
            </a:r>
          </a:p>
        </p:txBody>
      </p:sp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68DD48D8-4BDB-4B7F-8B7D-E133CFAE078E}"/>
              </a:ext>
            </a:extLst>
          </p:cNvPr>
          <p:cNvCxnSpPr>
            <a:endCxn id="16" idx="0"/>
          </p:cNvCxnSpPr>
          <p:nvPr/>
        </p:nvCxnSpPr>
        <p:spPr>
          <a:xfrm>
            <a:off x="2336804" y="5332946"/>
            <a:ext cx="0" cy="4222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de Seta Reta 18">
            <a:extLst>
              <a:ext uri="{FF2B5EF4-FFF2-40B4-BE49-F238E27FC236}">
                <a16:creationId xmlns:a16="http://schemas.microsoft.com/office/drawing/2014/main" id="{DC794910-6A4F-46A0-A2BD-9965A96D5602}"/>
              </a:ext>
            </a:extLst>
          </p:cNvPr>
          <p:cNvCxnSpPr>
            <a:cxnSpLocks/>
          </p:cNvCxnSpPr>
          <p:nvPr/>
        </p:nvCxnSpPr>
        <p:spPr>
          <a:xfrm>
            <a:off x="3054596" y="5332946"/>
            <a:ext cx="904240" cy="7302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de Seta Reta 21">
            <a:extLst>
              <a:ext uri="{FF2B5EF4-FFF2-40B4-BE49-F238E27FC236}">
                <a16:creationId xmlns:a16="http://schemas.microsoft.com/office/drawing/2014/main" id="{44AE20EB-FFE9-4834-966B-03BD02CE0263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3578579" y="5255878"/>
            <a:ext cx="706178" cy="770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aixaDeTexto 24">
                <a:extLst>
                  <a:ext uri="{FF2B5EF4-FFF2-40B4-BE49-F238E27FC236}">
                    <a16:creationId xmlns:a16="http://schemas.microsoft.com/office/drawing/2014/main" id="{DC512B05-8688-4B6D-83FF-CA5866BC4902}"/>
                  </a:ext>
                </a:extLst>
              </p:cNvPr>
              <p:cNvSpPr txBox="1"/>
              <p:nvPr/>
            </p:nvSpPr>
            <p:spPr>
              <a:xfrm>
                <a:off x="6886610" y="4840279"/>
                <a:ext cx="491474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=0 </m:t>
                          </m:r>
                        </m:e>
                      </m:d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;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)+</m:t>
                      </m:r>
                      <m:r>
                        <a:rPr lang="pt-BR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pt-B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 </m:t>
                          </m:r>
                        </m:e>
                      </m:d>
                      <m:r>
                        <a:rPr lang="pt-BR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pt-BR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;</m:t>
                      </m:r>
                      <m:r>
                        <a:rPr lang="pt-BR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pt-BR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)=1 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25" name="CaixaDeTexto 24">
                <a:extLst>
                  <a:ext uri="{FF2B5EF4-FFF2-40B4-BE49-F238E27FC236}">
                    <a16:creationId xmlns:a16="http://schemas.microsoft.com/office/drawing/2014/main" id="{DC512B05-8688-4B6D-83FF-CA5866BC49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6610" y="4840279"/>
                <a:ext cx="4914743" cy="369332"/>
              </a:xfrm>
              <a:prstGeom prst="rect">
                <a:avLst/>
              </a:prstGeom>
              <a:blipFill>
                <a:blip r:embed="rId8"/>
                <a:stretch>
                  <a:fillRect l="-1117" b="-3442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CaixaDeTexto 26">
                <a:extLst>
                  <a:ext uri="{FF2B5EF4-FFF2-40B4-BE49-F238E27FC236}">
                    <a16:creationId xmlns:a16="http://schemas.microsoft.com/office/drawing/2014/main" id="{AA39C1A0-9CAD-4F78-9099-E133267232EA}"/>
                  </a:ext>
                </a:extLst>
              </p:cNvPr>
              <p:cNvSpPr txBox="1"/>
              <p:nvPr/>
            </p:nvSpPr>
            <p:spPr>
              <a:xfrm>
                <a:off x="6820212" y="5330149"/>
                <a:ext cx="508466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=0 </m:t>
                          </m:r>
                        </m:e>
                      </m:d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;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)−1=</m:t>
                      </m:r>
                      <m:r>
                        <a:rPr lang="pt-BR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pt-B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 </m:t>
                          </m:r>
                        </m:e>
                      </m:d>
                      <m:r>
                        <a:rPr lang="pt-BR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pt-BR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;</m:t>
                      </m:r>
                      <m:r>
                        <a:rPr lang="pt-BR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pt-BR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27" name="CaixaDeTexto 26">
                <a:extLst>
                  <a:ext uri="{FF2B5EF4-FFF2-40B4-BE49-F238E27FC236}">
                    <a16:creationId xmlns:a16="http://schemas.microsoft.com/office/drawing/2014/main" id="{AA39C1A0-9CAD-4F78-9099-E133267232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0212" y="5330149"/>
                <a:ext cx="5084661" cy="369332"/>
              </a:xfrm>
              <a:prstGeom prst="rect">
                <a:avLst/>
              </a:prstGeom>
              <a:blipFill>
                <a:blip r:embed="rId9"/>
                <a:stretch>
                  <a:fillRect b="-3442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96665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ítulo 1">
            <a:extLst>
              <a:ext uri="{FF2B5EF4-FFF2-40B4-BE49-F238E27FC236}">
                <a16:creationId xmlns:a16="http://schemas.microsoft.com/office/drawing/2014/main" id="{8D808883-6C49-4043-A514-D0FF85147CB3}"/>
              </a:ext>
            </a:extLst>
          </p:cNvPr>
          <p:cNvSpPr txBox="1">
            <a:spLocks/>
          </p:cNvSpPr>
          <p:nvPr/>
        </p:nvSpPr>
        <p:spPr bwMode="black">
          <a:xfrm>
            <a:off x="2803495" y="2729397"/>
            <a:ext cx="7459092" cy="89422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000" dirty="0">
                <a:solidFill>
                  <a:schemeClr val="tx1"/>
                </a:solidFill>
              </a:rPr>
              <a:t>Como é definida a classificação?</a:t>
            </a:r>
          </a:p>
        </p:txBody>
      </p:sp>
    </p:spTree>
    <p:extLst>
      <p:ext uri="{BB962C8B-B14F-4D97-AF65-F5344CB8AC3E}">
        <p14:creationId xmlns:p14="http://schemas.microsoft.com/office/powerpoint/2010/main" val="2124070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Assuntos educacionais 16X9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10525245_TF03462902_TF03462902.potx" id="{40133AEE-29B6-41FE-9947-DDF30634B4BB}" vid="{9DE7FA61-2447-42FB-ACA3-1F3F09875B9E}"/>
    </a:ext>
  </a:extLst>
</a:theme>
</file>

<file path=ppt/theme/theme2.xml><?xml version="1.0" encoding="utf-8"?>
<a:theme xmlns:a="http://schemas.openxmlformats.org/drawingml/2006/main" name="Tema do Offic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Apresentação Curso Design Escolar</Template>
  <TotalTime>637</TotalTime>
  <Words>1233</Words>
  <Application>Microsoft Office PowerPoint</Application>
  <PresentationFormat>Widescreen</PresentationFormat>
  <Paragraphs>280</Paragraphs>
  <Slides>38</Slides>
  <Notes>38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38</vt:i4>
      </vt:variant>
    </vt:vector>
  </HeadingPairs>
  <TitlesOfParts>
    <vt:vector size="43" baseType="lpstr">
      <vt:lpstr>맑은 고딕</vt:lpstr>
      <vt:lpstr>Calibri</vt:lpstr>
      <vt:lpstr>Cambria Math</vt:lpstr>
      <vt:lpstr>Wingdings</vt:lpstr>
      <vt:lpstr>Assuntos educacionais 16X9</vt:lpstr>
      <vt:lpstr>Logistic Regression</vt:lpstr>
      <vt:lpstr>Classificação Binária</vt:lpstr>
      <vt:lpstr>Classificação Binária</vt:lpstr>
      <vt:lpstr>Classificação Binária</vt:lpstr>
      <vt:lpstr>Apresentação do PowerPoint</vt:lpstr>
      <vt:lpstr>Apresentação do PowerPoint</vt:lpstr>
      <vt:lpstr>Hypothesis – Logistic Regression Model</vt:lpstr>
      <vt:lpstr>Hypothesis – Interpretação da Função</vt:lpstr>
      <vt:lpstr>Apresentação do PowerPoint</vt:lpstr>
      <vt:lpstr>Fronteira de Decisão </vt:lpstr>
      <vt:lpstr>Recapitulando... e Aprendendo...</vt:lpstr>
      <vt:lpstr>Visualizando a Fronteira de Decisão</vt:lpstr>
      <vt:lpstr>Apresentação do PowerPoint</vt:lpstr>
      <vt:lpstr>Complicando um pouco mais...</vt:lpstr>
      <vt:lpstr>∀ Polinômio de grau n</vt:lpstr>
      <vt:lpstr>Resumo</vt:lpstr>
      <vt:lpstr>Cost Function</vt:lpstr>
      <vt:lpstr>Visão Geral</vt:lpstr>
      <vt:lpstr>Cost Function – Comparação com a Regressão Linear</vt:lpstr>
      <vt:lpstr>Apresentação do PowerPoint</vt:lpstr>
      <vt:lpstr>Cost Function for Logistic Regression</vt:lpstr>
      <vt:lpstr>Cost Function for Logistic Regression</vt:lpstr>
      <vt:lpstr>Cost Function for Logistic Regression</vt:lpstr>
      <vt:lpstr>Gradient Descent</vt:lpstr>
      <vt:lpstr>Recapitulando...</vt:lpstr>
      <vt:lpstr>Comprimindo a Função Custo em uma única expressão</vt:lpstr>
      <vt:lpstr>Função Custo Definitiva</vt:lpstr>
      <vt:lpstr>Função Custo Definitiva</vt:lpstr>
      <vt:lpstr>Apresentação do PowerPoint</vt:lpstr>
      <vt:lpstr>Gradient Descent</vt:lpstr>
      <vt:lpstr>Gradient Descent</vt:lpstr>
      <vt:lpstr>Gradient Descent</vt:lpstr>
      <vt:lpstr>Vetorização</vt:lpstr>
      <vt:lpstr>Implementações Vetorizadas – Cost Function</vt:lpstr>
      <vt:lpstr>Implementações Vetorizadas – Gradient Descent</vt:lpstr>
      <vt:lpstr>Bônus: Octave fminuc()</vt:lpstr>
      <vt:lpstr>Advanced Optimization</vt:lpstr>
      <vt:lpstr>Advanced Optimization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Logistic Regression</dc:title>
  <dc:creator>thiagoPanini</dc:creator>
  <cp:lastModifiedBy>thiagoPanini</cp:lastModifiedBy>
  <cp:revision>42</cp:revision>
  <dcterms:created xsi:type="dcterms:W3CDTF">2018-11-24T15:59:58Z</dcterms:created>
  <dcterms:modified xsi:type="dcterms:W3CDTF">2018-11-27T02:22:04Z</dcterms:modified>
</cp:coreProperties>
</file>